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Layouts/slideLayout35.xml" ContentType="application/vnd.openxmlformats-officedocument.presentationml.slideLayout+xml"/>
  <Override PartName="/ppt/slides/slide22.xml" ContentType="application/vnd.openxmlformats-officedocument.presentationml.slide+xml"/>
  <Override PartName="/ppt/notesSlides/notesSlide11.xml" ContentType="application/vnd.openxmlformats-officedocument.presentationml.notesSlide+xml"/>
  <Override PartName="/ppt/diagrams/colors1.xml" ContentType="application/vnd.openxmlformats-officedocument.drawingml.diagramColors+xml"/>
  <Override PartName="/docProps/app.xml" ContentType="application/vnd.openxmlformats-officedocument.extended-properties+xml"/>
  <Override PartName="/ppt/notesSlides/notesSlide9.xml" ContentType="application/vnd.openxmlformats-officedocument.presentationml.notesSlide+xml"/>
  <Override PartName="/ppt/slideLayouts/slideLayout23.xml" ContentType="application/vnd.openxmlformats-officedocument.presentationml.slideLayout+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notesSlides/notesSlide16.xml" ContentType="application/vnd.openxmlformats-officedocument.presentationml.notesSlide+xml"/>
  <Override PartName="/ppt/charts/chart1.xml" ContentType="application/vnd.openxmlformats-officedocument.drawingml.chart+xml"/>
  <Override PartName="/ppt/charts/chart7.xml" ContentType="application/vnd.openxmlformats-officedocument.drawingml.chart+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17.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charts/chart2.xml" ContentType="application/vnd.openxmlformats-officedocument.drawingml.char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diagrams/quickStyle3.xml" ContentType="application/vnd.openxmlformats-officedocument.drawingml.diagramStyle+xml"/>
  <Override PartName="/ppt/charts/chart3.xml" ContentType="application/vnd.openxmlformats-officedocument.drawingml.chart+xml"/>
  <Override PartName="/ppt/notesSlides/notesSlide15.xml" ContentType="application/vnd.openxmlformats-officedocument.presentationml.notesSlide+xml"/>
  <Override PartName="/ppt/diagrams/layout4.xml" ContentType="application/vnd.openxmlformats-officedocument.drawingml.diagramLayout+xml"/>
  <Override PartName="/ppt/notesSlides/notesSlide4.xml" ContentType="application/vnd.openxmlformats-officedocument.presentationml.notesSlide+xml"/>
  <Override PartName="/ppt/charts/chart10.xml" ContentType="application/vnd.openxmlformats-officedocument.drawingml.chart+xml"/>
  <Override PartName="/ppt/slideLayouts/slideLayout32.xml" ContentType="application/vnd.openxmlformats-officedocument.presentationml.slideLayout+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diagrams/data6.xml" ContentType="application/vnd.openxmlformats-officedocument.drawingml.diagramData+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diagrams/data3.xml" ContentType="application/vnd.openxmlformats-officedocument.drawingml.diagramData+xml"/>
  <Override PartName="/ppt/charts/chart11.xml" ContentType="application/vnd.openxmlformats-officedocument.drawingml.chart+xml"/>
  <Override PartName="/ppt/notesSlides/notesSlide1.xml" ContentType="application/vnd.openxmlformats-officedocument.presentationml.notesSlide+xml"/>
  <Override PartName="/ppt/diagrams/quickStyle1.xml" ContentType="application/vnd.openxmlformats-officedocument.drawingml.diagramStyle+xml"/>
  <Override PartName="/ppt/slideLayouts/slideLayout6.xml" ContentType="application/vnd.openxmlformats-officedocument.presentationml.slideLayout+xml"/>
  <Override PartName="/ppt/diagrams/quickStyle2.xml" ContentType="application/vnd.openxmlformats-officedocument.drawingml.diagramStyle+xml"/>
  <Default Extension="emf" ContentType="image/x-emf"/>
  <Override PartName="/ppt/slideLayouts/slideLayout14.xml" ContentType="application/vnd.openxmlformats-officedocument.presentationml.slideLayout+xml"/>
  <Override PartName="/ppt/slides/slide10.xml" ContentType="application/vnd.openxmlformats-officedocument.presentationml.slide+xml"/>
  <Override PartName="/ppt/charts/chart4.xml" ContentType="application/vnd.openxmlformats-officedocument.drawingml.chart+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Override PartName="/ppt/diagrams/quickStyle5.xml" ContentType="application/vnd.openxmlformats-officedocument.drawingml.diagramStyle+xml"/>
  <Default Extension="png" ContentType="image/png"/>
  <Override PartName="/ppt/charts/chart5.xml" ContentType="application/vnd.openxmlformats-officedocument.drawingml.chart+xml"/>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ppt/charts/chart8.xml" ContentType="application/vnd.openxmlformats-officedocument.drawingml.chart+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Layouts/slideLayout19.xml" ContentType="application/vnd.openxmlformats-officedocument.presentationml.slideLayout+xml"/>
  <Override PartName="/ppt/slideLayouts/slideLayout27.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Layouts/slideLayout30.xml" ContentType="application/vnd.openxmlformats-officedocument.presentationml.slideLayout+xml"/>
  <Override PartName="/ppt/notesSlides/notesSlide2.xml" ContentType="application/vnd.openxmlformats-officedocument.presentationml.notesSlide+xml"/>
  <Override PartName="/ppt/slideLayouts/slideLayout33.xml" ContentType="application/vnd.openxmlformats-officedocument.presentationml.slideLayout+xml"/>
  <Override PartName="/ppt/notesSlides/notesSlide14.xml" ContentType="application/vnd.openxmlformats-officedocument.presentationml.notesSlide+xml"/>
  <Override PartName="/ppt/charts/chart6.xml" ContentType="application/vnd.openxmlformats-officedocument.drawingml.chart+xml"/>
  <Override PartName="/ppt/theme/theme2.xml" ContentType="application/vnd.openxmlformats-officedocument.theme+xml"/>
  <Override PartName="/ppt/theme/theme4.xml" ContentType="application/vnd.openxmlformats-officedocument.theme+xml"/>
  <Override PartName="/ppt/slides/slide2.xml" ContentType="application/vnd.openxmlformats-officedocument.presentationml.slide+xml"/>
  <Override PartName="/ppt/slideMasters/slideMaster3.xml" ContentType="application/vnd.openxmlformats-officedocument.presentationml.slideMaster+xml"/>
  <Override PartName="/ppt/notesSlides/notesSlide25.xml" ContentType="application/vnd.openxmlformats-officedocument.presentationml.notesSlide+xml"/>
  <Override PartName="/ppt/charts/chart12.xml" ContentType="application/vnd.openxmlformats-officedocument.drawingml.chart+xml"/>
  <Override PartName="/ppt/diagrams/colors4.xml" ContentType="application/vnd.openxmlformats-officedocument.drawingml.diagramColors+xml"/>
  <Override PartName="/ppt/notesSlides/notesSlide21.xml" ContentType="application/vnd.openxmlformats-officedocument.presentationml.notesSlide+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25.xml" ContentType="application/vnd.openxmlformats-officedocument.presentationml.slideLayout+xml"/>
  <Override PartName="/ppt/diagrams/layout2.xml" ContentType="application/vnd.openxmlformats-officedocument.drawingml.diagramLayout+xml"/>
  <Override PartName="/ppt/notesSlides/notesSlide3.xml" ContentType="application/vnd.openxmlformats-officedocument.presentationml.notesSlide+xml"/>
  <Default Extension="xml" ContentType="application/xml"/>
  <Override PartName="/ppt/slideLayouts/slideLayout29.xml" ContentType="application/vnd.openxmlformats-officedocument.presentationml.slideLayout+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Default Extension="xlsx" ContentType="application/vnd.openxmlformats-officedocument.spreadsheetml.sheet"/>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Layouts/slideLayout18.xml" ContentType="application/vnd.openxmlformats-officedocument.presentationml.slideLayout+xml"/>
  <Override PartName="/ppt/diagrams/quickStyle4.xml" ContentType="application/vnd.openxmlformats-officedocument.drawingml.diagramStyle+xml"/>
  <Override PartName="/ppt/slideLayouts/slideLayout28.xml" ContentType="application/vnd.openxmlformats-officedocument.presentationml.slideLayout+xml"/>
  <Override PartName="/ppt/notesSlides/notesSlide12.xml" ContentType="application/vnd.openxmlformats-officedocument.presentationml.notesSlide+xml"/>
  <Override PartName="/ppt/diagrams/data5.xml" ContentType="application/vnd.openxmlformats-officedocument.drawingml.diagramData+xml"/>
  <Override PartName="/ppt/notesSlides/notesSlide26.xml" ContentType="application/vnd.openxmlformats-officedocument.presentationml.notesSlide+xml"/>
  <Override PartName="/ppt/diagrams/colors3.xml" ContentType="application/vnd.openxmlformats-officedocument.drawingml.diagramColors+xml"/>
  <Override PartName="/ppt/charts/chart9.xml" ContentType="application/vnd.openxmlformats-officedocument.drawingml.chart+xml"/>
  <Override PartName="/ppt/notesSlides/notesSlide5.xml" ContentType="application/vnd.openxmlformats-officedocument.presentationml.notesSlide+xml"/>
  <Override PartName="/ppt/diagrams/data4.xml" ContentType="application/vnd.openxmlformats-officedocument.drawingml.diagramData+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diagrams/layout5.xml" ContentType="application/vnd.openxmlformats-officedocument.drawingml.diagramLayout+xml"/>
  <Override PartName="/ppt/theme/theme1.xml" ContentType="application/vnd.openxmlformats-officedocument.theme+xml"/>
  <Override PartName="/ppt/diagrams/quickStyle6.xml" ContentType="application/vnd.openxmlformats-officedocument.drawingml.diagramStyle+xml"/>
  <Override PartName="/ppt/presentation.xml" ContentType="application/vnd.openxmlformats-officedocument.presentationml.presentation.main+xml"/>
  <Override PartName="/ppt/slides/slide5.xml" ContentType="application/vnd.openxmlformats-officedocument.presentationml.slide+xml"/>
  <Override PartName="/ppt/diagrams/layout6.xml" ContentType="application/vnd.openxmlformats-officedocument.drawingml.diagramLayout+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Layouts/slideLayout31.xml" ContentType="application/vnd.openxmlformats-officedocument.presentationml.slideLayout+xml"/>
  <Override PartName="/ppt/slides/slide15.xml" ContentType="application/vnd.openxmlformats-officedocument.presentationml.slide+xml"/>
  <Default Extension="rels" ContentType="application/vnd.openxmlformats-package.relationships+xml"/>
  <Override PartName="/ppt/slideLayouts/slideLayout15.xml" ContentType="application/vnd.openxmlformats-officedocument.presentationml.slideLayout+xml"/>
  <Override PartName="/ppt/slides/slide9.xml" ContentType="application/vnd.openxmlformats-officedocument.presentationml.slide+xml"/>
  <Override PartName="/ppt/diagrams/colors5.xml" ContentType="application/vnd.openxmlformats-officedocument.drawingml.diagramColors+xml"/>
  <Override PartName="/ppt/slides/slide24.xml" ContentType="application/vnd.openxmlformats-officedocument.presentationml.slide+xml"/>
  <Override PartName="/ppt/diagrams/layout3.xml" ContentType="application/vnd.openxmlformats-officedocument.drawingml.diagramLayout+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Layouts/slideLayout12.xml" ContentType="application/vnd.openxmlformats-officedocument.presentationml.slideLayout+xml"/>
  <Override PartName="/ppt/diagrams/data2.xml" ContentType="application/vnd.openxmlformats-officedocument.drawingml.diagramData+xml"/>
  <Override PartName="/ppt/diagrams/colors6.xml" ContentType="application/vnd.openxmlformats-officedocument.drawingml.diagramColor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 r:id="rId2"/>
    <p:sldMasterId r:id="rId3"/>
  </p:sldMasterIdLst>
  <p:notesMasterIdLst>
    <p:notesMasterId r:id="rId30"/>
  </p:notesMasterIdLst>
  <p:sldIdLst>
    <p:sldId id="262" r:id="rId4"/>
    <p:sldId id="282" r:id="rId5"/>
    <p:sldId id="283" r:id="rId6"/>
    <p:sldId id="293" r:id="rId7"/>
    <p:sldId id="294" r:id="rId8"/>
    <p:sldId id="289" r:id="rId9"/>
    <p:sldId id="265" r:id="rId10"/>
    <p:sldId id="266" r:id="rId11"/>
    <p:sldId id="259" r:id="rId12"/>
    <p:sldId id="260" r:id="rId13"/>
    <p:sldId id="261" r:id="rId14"/>
    <p:sldId id="263" r:id="rId15"/>
    <p:sldId id="264" r:id="rId16"/>
    <p:sldId id="274" r:id="rId17"/>
    <p:sldId id="275" r:id="rId18"/>
    <p:sldId id="290" r:id="rId19"/>
    <p:sldId id="270" r:id="rId20"/>
    <p:sldId id="291" r:id="rId21"/>
    <p:sldId id="276" r:id="rId22"/>
    <p:sldId id="284" r:id="rId23"/>
    <p:sldId id="285" r:id="rId24"/>
    <p:sldId id="286" r:id="rId25"/>
    <p:sldId id="287" r:id="rId26"/>
    <p:sldId id="288" r:id="rId27"/>
    <p:sldId id="292" r:id="rId28"/>
    <p:sldId id="272"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CC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9833" autoAdjust="0"/>
  </p:normalViewPr>
  <p:slideViewPr>
    <p:cSldViewPr>
      <p:cViewPr>
        <p:scale>
          <a:sx n="72" d="100"/>
          <a:sy n="72" d="100"/>
        </p:scale>
        <p:origin x="-1936" y="-13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6"/>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tableStyles" Target="tableStyles.xml"/><Relationship Id="rId31" Type="http://schemas.openxmlformats.org/officeDocument/2006/relationships/printerSettings" Target="printerSettings/printerSettings1.bin"/><Relationship Id="rId34" Type="http://schemas.openxmlformats.org/officeDocument/2006/relationships/theme" Target="theme/theme1.xml"/><Relationship Id="rId7" Type="http://schemas.openxmlformats.org/officeDocument/2006/relationships/slide" Target="slides/slide4.xml"/><Relationship Id="rId1" Type="http://schemas.openxmlformats.org/officeDocument/2006/relationships/slideMaster" Target="slideMasters/slideMaster1.xml"/><Relationship Id="rId24" Type="http://schemas.openxmlformats.org/officeDocument/2006/relationships/slide" Target="slides/slide21.xml"/><Relationship Id="rId25" Type="http://schemas.openxmlformats.org/officeDocument/2006/relationships/slide" Target="slides/slide22.xml"/><Relationship Id="rId8" Type="http://schemas.openxmlformats.org/officeDocument/2006/relationships/slide" Target="slides/slide5.xml"/><Relationship Id="rId13" Type="http://schemas.openxmlformats.org/officeDocument/2006/relationships/slide" Target="slides/slide10.xml"/><Relationship Id="rId10" Type="http://schemas.openxmlformats.org/officeDocument/2006/relationships/slide" Target="slides/slide7.xml"/><Relationship Id="rId32" Type="http://schemas.openxmlformats.org/officeDocument/2006/relationships/presProps" Target="presProps.xml"/><Relationship Id="rId12" Type="http://schemas.openxmlformats.org/officeDocument/2006/relationships/slide" Target="slides/slide9.xml"/><Relationship Id="rId17" Type="http://schemas.openxmlformats.org/officeDocument/2006/relationships/slide" Target="slides/slide14.xml"/><Relationship Id="rId9" Type="http://schemas.openxmlformats.org/officeDocument/2006/relationships/slide" Target="slides/slide6.xml"/><Relationship Id="rId18" Type="http://schemas.openxmlformats.org/officeDocument/2006/relationships/slide" Target="slides/slide15.xml"/><Relationship Id="rId3" Type="http://schemas.openxmlformats.org/officeDocument/2006/relationships/slideMaster" Target="slideMasters/slideMaster3.xml"/><Relationship Id="rId27" Type="http://schemas.openxmlformats.org/officeDocument/2006/relationships/slide" Target="slides/slide24.xml"/><Relationship Id="rId14" Type="http://schemas.openxmlformats.org/officeDocument/2006/relationships/slide" Target="slides/slide11.xml"/><Relationship Id="rId23" Type="http://schemas.openxmlformats.org/officeDocument/2006/relationships/slide" Target="slides/slide20.xml"/><Relationship Id="rId4" Type="http://schemas.openxmlformats.org/officeDocument/2006/relationships/slide" Target="slides/slide1.xml"/><Relationship Id="rId28" Type="http://schemas.openxmlformats.org/officeDocument/2006/relationships/slide" Target="slides/slide25.xml"/><Relationship Id="rId26" Type="http://schemas.openxmlformats.org/officeDocument/2006/relationships/slide" Target="slides/slide23.xml"/><Relationship Id="rId30" Type="http://schemas.openxmlformats.org/officeDocument/2006/relationships/notesMaster" Target="notesMasters/notesMaster1.xml"/><Relationship Id="rId11" Type="http://schemas.openxmlformats.org/officeDocument/2006/relationships/slide" Target="slides/slide8.xml"/><Relationship Id="rId29" Type="http://schemas.openxmlformats.org/officeDocument/2006/relationships/slide" Target="slides/slide26.xml"/><Relationship Id="rId6" Type="http://schemas.openxmlformats.org/officeDocument/2006/relationships/slide" Target="slides/slide3.xml"/><Relationship Id="rId16" Type="http://schemas.openxmlformats.org/officeDocument/2006/relationships/slide" Target="slides/slide13.xml"/><Relationship Id="rId3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19" Type="http://schemas.openxmlformats.org/officeDocument/2006/relationships/slide" Target="slides/slide16.xml"/><Relationship Id="rId20" Type="http://schemas.openxmlformats.org/officeDocument/2006/relationships/slide" Target="slides/slide17.xml"/><Relationship Id="rId22" Type="http://schemas.openxmlformats.org/officeDocument/2006/relationships/slide" Target="slides/slide19.xml"/><Relationship Id="rId21" Type="http://schemas.openxmlformats.org/officeDocument/2006/relationships/slide" Target="slides/slide18.xml"/><Relationship Id="rId2" Type="http://schemas.openxmlformats.org/officeDocument/2006/relationships/slideMaster" Target="slideMasters/slideMaster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Sheet11.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Sheet12.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8.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Sheet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Sheet10.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8"/>
  <c:chart>
    <c:title>
      <c:layout/>
    </c:title>
    <c:plotArea>
      <c:layout/>
      <c:barChart>
        <c:barDir val="col"/>
        <c:grouping val="clustered"/>
        <c:ser>
          <c:idx val="0"/>
          <c:order val="0"/>
          <c:tx>
            <c:strRef>
              <c:f>Sheet1!$B$1</c:f>
              <c:strCache>
                <c:ptCount val="1"/>
                <c:pt idx="0">
                  <c:v>Asset Quality</c:v>
                </c:pt>
              </c:strCache>
            </c:strRef>
          </c:tx>
          <c:spPr>
            <a:solidFill>
              <a:schemeClr val="tx2">
                <a:lumMod val="60000"/>
                <a:lumOff val="40000"/>
              </a:schemeClr>
            </a:solidFill>
          </c:spPr>
          <c:dLbls>
            <c:txPr>
              <a:bodyPr/>
              <a:lstStyle/>
              <a:p>
                <a:pPr>
                  <a:defRPr sz="1100" b="1"/>
                </a:pPr>
                <a:endParaRPr lang="en-US"/>
              </a:p>
            </c:txPr>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3.0</c:v>
                </c:pt>
                <c:pt idx="1">
                  <c:v>1.0</c:v>
                </c:pt>
                <c:pt idx="2">
                  <c:v>1.0</c:v>
                </c:pt>
                <c:pt idx="3">
                  <c:v>3.0</c:v>
                </c:pt>
                <c:pt idx="4">
                  <c:v>3.0</c:v>
                </c:pt>
                <c:pt idx="5">
                  <c:v>1.0</c:v>
                </c:pt>
                <c:pt idx="6">
                  <c:v>3.0</c:v>
                </c:pt>
                <c:pt idx="7">
                  <c:v>1.0</c:v>
                </c:pt>
                <c:pt idx="8">
                  <c:v>3.0</c:v>
                </c:pt>
                <c:pt idx="9">
                  <c:v>3.0</c:v>
                </c:pt>
                <c:pt idx="10">
                  <c:v>2.0</c:v>
                </c:pt>
                <c:pt idx="11">
                  <c:v>2.0</c:v>
                </c:pt>
                <c:pt idx="12">
                  <c:v>2.0</c:v>
                </c:pt>
                <c:pt idx="13">
                  <c:v>2.0</c:v>
                </c:pt>
              </c:numCache>
            </c:numRef>
          </c:val>
        </c:ser>
        <c:dLbls>
          <c:showVal val="1"/>
        </c:dLbls>
        <c:gapWidth val="73"/>
        <c:overlap val="-25"/>
        <c:axId val="479683320"/>
        <c:axId val="479686312"/>
      </c:barChart>
      <c:catAx>
        <c:axId val="479683320"/>
        <c:scaling>
          <c:orientation val="minMax"/>
        </c:scaling>
        <c:axPos val="b"/>
        <c:majorTickMark val="none"/>
        <c:tickLblPos val="nextTo"/>
        <c:crossAx val="479686312"/>
        <c:crosses val="autoZero"/>
        <c:auto val="1"/>
        <c:lblAlgn val="ctr"/>
        <c:lblOffset val="100"/>
      </c:catAx>
      <c:valAx>
        <c:axId val="479686312"/>
        <c:scaling>
          <c:orientation val="minMax"/>
        </c:scaling>
        <c:delete val="1"/>
        <c:axPos val="l"/>
        <c:numFmt formatCode="General" sourceLinked="1"/>
        <c:tickLblPos val="nextTo"/>
        <c:crossAx val="479683320"/>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style val="17"/>
  <c:chart>
    <c:title>
      <c:layout/>
    </c:title>
    <c:plotArea>
      <c:layout>
        <c:manualLayout>
          <c:layoutTarget val="inner"/>
          <c:xMode val="edge"/>
          <c:yMode val="edge"/>
          <c:x val="0.0169753086419753"/>
          <c:y val="0.0626995727927626"/>
          <c:w val="0.966049382716049"/>
          <c:h val="0.809463477969509"/>
        </c:manualLayout>
      </c:layout>
      <c:barChart>
        <c:barDir val="col"/>
        <c:grouping val="clustered"/>
        <c:ser>
          <c:idx val="0"/>
          <c:order val="0"/>
          <c:tx>
            <c:strRef>
              <c:f>Sheet1!$B$1</c:f>
              <c:strCache>
                <c:ptCount val="1"/>
                <c:pt idx="0">
                  <c:v>Leverage Recommendation</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2.0</c:v>
                </c:pt>
                <c:pt idx="1">
                  <c:v>3.0</c:v>
                </c:pt>
                <c:pt idx="2">
                  <c:v>3.0</c:v>
                </c:pt>
                <c:pt idx="3">
                  <c:v>3.0</c:v>
                </c:pt>
                <c:pt idx="4">
                  <c:v>3.0</c:v>
                </c:pt>
                <c:pt idx="5">
                  <c:v>1.0</c:v>
                </c:pt>
                <c:pt idx="6">
                  <c:v>2.0</c:v>
                </c:pt>
                <c:pt idx="7">
                  <c:v>3.0</c:v>
                </c:pt>
                <c:pt idx="8">
                  <c:v>3.0</c:v>
                </c:pt>
                <c:pt idx="9">
                  <c:v>5.0</c:v>
                </c:pt>
                <c:pt idx="10">
                  <c:v>3.0</c:v>
                </c:pt>
                <c:pt idx="11">
                  <c:v>3.0</c:v>
                </c:pt>
                <c:pt idx="12">
                  <c:v>3.0</c:v>
                </c:pt>
                <c:pt idx="13">
                  <c:v>3.0</c:v>
                </c:pt>
              </c:numCache>
            </c:numRef>
          </c:val>
        </c:ser>
        <c:dLbls>
          <c:showVal val="1"/>
        </c:dLbls>
        <c:gapWidth val="65"/>
        <c:overlap val="-25"/>
        <c:axId val="498243432"/>
        <c:axId val="498246648"/>
      </c:barChart>
      <c:catAx>
        <c:axId val="498243432"/>
        <c:scaling>
          <c:orientation val="minMax"/>
        </c:scaling>
        <c:axPos val="b"/>
        <c:majorTickMark val="none"/>
        <c:tickLblPos val="low"/>
        <c:txPr>
          <a:bodyPr/>
          <a:lstStyle/>
          <a:p>
            <a:pPr>
              <a:defRPr sz="1100"/>
            </a:pPr>
            <a:endParaRPr lang="en-US"/>
          </a:p>
        </c:txPr>
        <c:crossAx val="498246648"/>
        <c:crosses val="autoZero"/>
        <c:lblAlgn val="ctr"/>
        <c:lblOffset val="100"/>
      </c:catAx>
      <c:valAx>
        <c:axId val="498246648"/>
        <c:scaling>
          <c:orientation val="minMax"/>
        </c:scaling>
        <c:delete val="1"/>
        <c:axPos val="l"/>
        <c:numFmt formatCode="General" sourceLinked="1"/>
        <c:tickLblPos val="nextTo"/>
        <c:crossAx val="498243432"/>
        <c:crosses val="autoZero"/>
        <c:crossBetween val="between"/>
      </c:valAx>
    </c:plotArea>
    <c:plotVisOnly val="1"/>
  </c:chart>
  <c:txPr>
    <a:bodyPr/>
    <a:lstStyle/>
    <a:p>
      <a:pPr>
        <a:defRPr sz="12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style val="20"/>
  <c:chart>
    <c:title>
      <c:layout/>
    </c:title>
    <c:plotArea>
      <c:layout>
        <c:manualLayout>
          <c:layoutTarget val="inner"/>
          <c:xMode val="edge"/>
          <c:yMode val="edge"/>
          <c:x val="0.0169753086419753"/>
          <c:y val="0.0626995727927626"/>
          <c:w val="0.966049382716049"/>
          <c:h val="0.809463477969509"/>
        </c:manualLayout>
      </c:layout>
      <c:barChart>
        <c:barDir val="col"/>
        <c:grouping val="clustered"/>
        <c:ser>
          <c:idx val="0"/>
          <c:order val="0"/>
          <c:tx>
            <c:strRef>
              <c:f>Sheet1!$B$1</c:f>
              <c:strCache>
                <c:ptCount val="1"/>
                <c:pt idx="0">
                  <c:v>External Investment Recommendation</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5.0</c:v>
                </c:pt>
                <c:pt idx="1">
                  <c:v>3.0</c:v>
                </c:pt>
                <c:pt idx="2">
                  <c:v>4.0</c:v>
                </c:pt>
                <c:pt idx="3">
                  <c:v>4.0</c:v>
                </c:pt>
                <c:pt idx="4">
                  <c:v>5.0</c:v>
                </c:pt>
                <c:pt idx="5">
                  <c:v>0.0</c:v>
                </c:pt>
                <c:pt idx="6">
                  <c:v>4.0</c:v>
                </c:pt>
                <c:pt idx="7">
                  <c:v>0.0</c:v>
                </c:pt>
                <c:pt idx="8">
                  <c:v>5.0</c:v>
                </c:pt>
                <c:pt idx="9">
                  <c:v>3.0</c:v>
                </c:pt>
                <c:pt idx="10">
                  <c:v>3.0</c:v>
                </c:pt>
                <c:pt idx="11">
                  <c:v>3.0</c:v>
                </c:pt>
                <c:pt idx="12">
                  <c:v>3.0</c:v>
                </c:pt>
                <c:pt idx="13">
                  <c:v>3.0</c:v>
                </c:pt>
              </c:numCache>
            </c:numRef>
          </c:val>
        </c:ser>
        <c:dLbls>
          <c:showVal val="1"/>
        </c:dLbls>
        <c:gapWidth val="65"/>
        <c:overlap val="-25"/>
        <c:axId val="498619080"/>
        <c:axId val="498622296"/>
      </c:barChart>
      <c:catAx>
        <c:axId val="498619080"/>
        <c:scaling>
          <c:orientation val="minMax"/>
        </c:scaling>
        <c:axPos val="b"/>
        <c:majorTickMark val="none"/>
        <c:tickLblPos val="low"/>
        <c:txPr>
          <a:bodyPr/>
          <a:lstStyle/>
          <a:p>
            <a:pPr>
              <a:defRPr sz="1100"/>
            </a:pPr>
            <a:endParaRPr lang="en-US"/>
          </a:p>
        </c:txPr>
        <c:crossAx val="498622296"/>
        <c:crosses val="autoZero"/>
        <c:lblAlgn val="ctr"/>
        <c:lblOffset val="100"/>
      </c:catAx>
      <c:valAx>
        <c:axId val="498622296"/>
        <c:scaling>
          <c:orientation val="minMax"/>
        </c:scaling>
        <c:delete val="1"/>
        <c:axPos val="l"/>
        <c:numFmt formatCode="General" sourceLinked="1"/>
        <c:tickLblPos val="nextTo"/>
        <c:crossAx val="498619080"/>
        <c:crosses val="autoZero"/>
        <c:crossBetween val="between"/>
      </c:valAx>
    </c:plotArea>
    <c:plotVisOnly val="1"/>
  </c:chart>
  <c:txPr>
    <a:bodyPr/>
    <a:lstStyle/>
    <a:p>
      <a:pPr>
        <a:defRPr sz="12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style val="21"/>
  <c:chart>
    <c:title>
      <c:layout/>
    </c:title>
    <c:plotArea>
      <c:layout>
        <c:manualLayout>
          <c:layoutTarget val="inner"/>
          <c:xMode val="edge"/>
          <c:yMode val="edge"/>
          <c:x val="0.0169753086419753"/>
          <c:y val="0.0626995727927626"/>
          <c:w val="0.966049382716049"/>
          <c:h val="0.809463477969509"/>
        </c:manualLayout>
      </c:layout>
      <c:barChart>
        <c:barDir val="col"/>
        <c:grouping val="clustered"/>
        <c:ser>
          <c:idx val="0"/>
          <c:order val="0"/>
          <c:tx>
            <c:strRef>
              <c:f>Sheet1!$B$1</c:f>
              <c:strCache>
                <c:ptCount val="1"/>
                <c:pt idx="0">
                  <c:v>Firing Management Recommendation</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3.0</c:v>
                </c:pt>
                <c:pt idx="1">
                  <c:v>3.0</c:v>
                </c:pt>
                <c:pt idx="2">
                  <c:v>3.0</c:v>
                </c:pt>
                <c:pt idx="3">
                  <c:v>3.0</c:v>
                </c:pt>
                <c:pt idx="4">
                  <c:v>3.0</c:v>
                </c:pt>
                <c:pt idx="5">
                  <c:v>0.0</c:v>
                </c:pt>
                <c:pt idx="6">
                  <c:v>3.0</c:v>
                </c:pt>
                <c:pt idx="7">
                  <c:v>3.0</c:v>
                </c:pt>
                <c:pt idx="8">
                  <c:v>3.0</c:v>
                </c:pt>
                <c:pt idx="9">
                  <c:v>4.0</c:v>
                </c:pt>
                <c:pt idx="10">
                  <c:v>0.0</c:v>
                </c:pt>
                <c:pt idx="11">
                  <c:v>4.0</c:v>
                </c:pt>
                <c:pt idx="12">
                  <c:v>4.0</c:v>
                </c:pt>
                <c:pt idx="13">
                  <c:v>5.0</c:v>
                </c:pt>
              </c:numCache>
            </c:numRef>
          </c:val>
        </c:ser>
        <c:dLbls>
          <c:showVal val="1"/>
        </c:dLbls>
        <c:gapWidth val="65"/>
        <c:overlap val="-25"/>
        <c:axId val="498568568"/>
        <c:axId val="498571784"/>
      </c:barChart>
      <c:catAx>
        <c:axId val="498568568"/>
        <c:scaling>
          <c:orientation val="minMax"/>
        </c:scaling>
        <c:axPos val="b"/>
        <c:majorTickMark val="none"/>
        <c:tickLblPos val="low"/>
        <c:txPr>
          <a:bodyPr/>
          <a:lstStyle/>
          <a:p>
            <a:pPr>
              <a:defRPr sz="1100"/>
            </a:pPr>
            <a:endParaRPr lang="en-US"/>
          </a:p>
        </c:txPr>
        <c:crossAx val="498571784"/>
        <c:crosses val="autoZero"/>
        <c:lblAlgn val="ctr"/>
        <c:lblOffset val="100"/>
      </c:catAx>
      <c:valAx>
        <c:axId val="498571784"/>
        <c:scaling>
          <c:orientation val="minMax"/>
        </c:scaling>
        <c:delete val="1"/>
        <c:axPos val="l"/>
        <c:numFmt formatCode="General" sourceLinked="1"/>
        <c:tickLblPos val="nextTo"/>
        <c:crossAx val="498568568"/>
        <c:crosses val="autoZero"/>
        <c:crossBetween val="between"/>
      </c:valAx>
    </c:plotArea>
    <c:plotVisOnly val="1"/>
  </c:chart>
  <c:txPr>
    <a:bodyPr/>
    <a:lstStyle/>
    <a:p>
      <a:pPr>
        <a:defRPr sz="12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18"/>
  <c:chart>
    <c:title>
      <c:layout/>
    </c:title>
    <c:plotArea>
      <c:layout/>
      <c:barChart>
        <c:barDir val="col"/>
        <c:grouping val="clustered"/>
        <c:ser>
          <c:idx val="0"/>
          <c:order val="0"/>
          <c:tx>
            <c:strRef>
              <c:f>Sheet1!$B$1</c:f>
              <c:strCache>
                <c:ptCount val="1"/>
                <c:pt idx="0">
                  <c:v>Bond Rating</c:v>
                </c:pt>
              </c:strCache>
            </c:strRef>
          </c:tx>
          <c:spPr>
            <a:solidFill>
              <a:srgbClr val="FF0000"/>
            </a:solidFill>
          </c:spPr>
          <c:dLbls>
            <c:txPr>
              <a:bodyPr/>
              <a:lstStyle/>
              <a:p>
                <a:pPr>
                  <a:defRPr sz="1100" b="1"/>
                </a:pPr>
                <a:endParaRPr lang="en-US"/>
              </a:p>
            </c:txPr>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1.0</c:v>
                </c:pt>
                <c:pt idx="1">
                  <c:v>2.0</c:v>
                </c:pt>
                <c:pt idx="2">
                  <c:v>3.0</c:v>
                </c:pt>
                <c:pt idx="3">
                  <c:v>1.0</c:v>
                </c:pt>
                <c:pt idx="4">
                  <c:v>2.0</c:v>
                </c:pt>
                <c:pt idx="5">
                  <c:v>5.0</c:v>
                </c:pt>
                <c:pt idx="6">
                  <c:v>2.0</c:v>
                </c:pt>
                <c:pt idx="7">
                  <c:v>4.0</c:v>
                </c:pt>
                <c:pt idx="8">
                  <c:v>2.0</c:v>
                </c:pt>
                <c:pt idx="9">
                  <c:v>2.0</c:v>
                </c:pt>
                <c:pt idx="10">
                  <c:v>5.0</c:v>
                </c:pt>
                <c:pt idx="11">
                  <c:v>2.0</c:v>
                </c:pt>
                <c:pt idx="12">
                  <c:v>2.0</c:v>
                </c:pt>
                <c:pt idx="13">
                  <c:v>2.0</c:v>
                </c:pt>
              </c:numCache>
            </c:numRef>
          </c:val>
        </c:ser>
        <c:dLbls>
          <c:showVal val="1"/>
        </c:dLbls>
        <c:gapWidth val="73"/>
        <c:overlap val="-25"/>
        <c:axId val="479939176"/>
        <c:axId val="479942168"/>
      </c:barChart>
      <c:catAx>
        <c:axId val="479939176"/>
        <c:scaling>
          <c:orientation val="minMax"/>
        </c:scaling>
        <c:axPos val="b"/>
        <c:majorTickMark val="none"/>
        <c:tickLblPos val="nextTo"/>
        <c:crossAx val="479942168"/>
        <c:crosses val="autoZero"/>
        <c:auto val="1"/>
        <c:lblAlgn val="ctr"/>
        <c:lblOffset val="100"/>
      </c:catAx>
      <c:valAx>
        <c:axId val="479942168"/>
        <c:scaling>
          <c:orientation val="minMax"/>
        </c:scaling>
        <c:delete val="1"/>
        <c:axPos val="l"/>
        <c:numFmt formatCode="General" sourceLinked="1"/>
        <c:tickLblPos val="nextTo"/>
        <c:crossAx val="479939176"/>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title>
      <c:layout/>
    </c:title>
    <c:plotArea>
      <c:layout/>
      <c:barChart>
        <c:barDir val="col"/>
        <c:grouping val="clustered"/>
        <c:ser>
          <c:idx val="0"/>
          <c:order val="0"/>
          <c:tx>
            <c:strRef>
              <c:f>Sheet1!$B$1</c:f>
              <c:strCache>
                <c:ptCount val="1"/>
                <c:pt idx="0">
                  <c:v>Complexity of Firm</c:v>
                </c:pt>
              </c:strCache>
            </c:strRef>
          </c:tx>
          <c:spPr>
            <a:solidFill>
              <a:schemeClr val="accent3"/>
            </a:solidFill>
          </c:spPr>
          <c:dLbls>
            <c:txPr>
              <a:bodyPr/>
              <a:lstStyle/>
              <a:p>
                <a:pPr>
                  <a:defRPr sz="1100" b="1"/>
                </a:pPr>
                <a:endParaRPr lang="en-US"/>
              </a:p>
            </c:txPr>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4.0</c:v>
                </c:pt>
                <c:pt idx="1">
                  <c:v>5.0</c:v>
                </c:pt>
                <c:pt idx="2">
                  <c:v>1.0</c:v>
                </c:pt>
                <c:pt idx="3">
                  <c:v>5.0</c:v>
                </c:pt>
                <c:pt idx="4">
                  <c:v>2.0</c:v>
                </c:pt>
                <c:pt idx="5">
                  <c:v>2.0</c:v>
                </c:pt>
                <c:pt idx="6">
                  <c:v>2.0</c:v>
                </c:pt>
                <c:pt idx="7">
                  <c:v>3.0</c:v>
                </c:pt>
                <c:pt idx="8">
                  <c:v>3.0</c:v>
                </c:pt>
                <c:pt idx="9">
                  <c:v>2.0</c:v>
                </c:pt>
                <c:pt idx="10">
                  <c:v>2.0</c:v>
                </c:pt>
                <c:pt idx="11">
                  <c:v>3.0</c:v>
                </c:pt>
                <c:pt idx="12">
                  <c:v>2.0</c:v>
                </c:pt>
                <c:pt idx="13">
                  <c:v>3.0</c:v>
                </c:pt>
              </c:numCache>
            </c:numRef>
          </c:val>
        </c:ser>
        <c:dLbls>
          <c:showVal val="1"/>
        </c:dLbls>
        <c:gapWidth val="73"/>
        <c:overlap val="-25"/>
        <c:axId val="480161640"/>
        <c:axId val="480164632"/>
      </c:barChart>
      <c:catAx>
        <c:axId val="480161640"/>
        <c:scaling>
          <c:orientation val="minMax"/>
        </c:scaling>
        <c:axPos val="b"/>
        <c:majorTickMark val="none"/>
        <c:tickLblPos val="nextTo"/>
        <c:crossAx val="480164632"/>
        <c:crosses val="autoZero"/>
        <c:auto val="1"/>
        <c:lblAlgn val="ctr"/>
        <c:lblOffset val="100"/>
      </c:catAx>
      <c:valAx>
        <c:axId val="480164632"/>
        <c:scaling>
          <c:orientation val="minMax"/>
        </c:scaling>
        <c:delete val="1"/>
        <c:axPos val="l"/>
        <c:numFmt formatCode="General" sourceLinked="1"/>
        <c:tickLblPos val="nextTo"/>
        <c:crossAx val="480161640"/>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18"/>
  <c:chart>
    <c:title>
      <c:layout/>
    </c:title>
    <c:plotArea>
      <c:layout/>
      <c:barChart>
        <c:barDir val="col"/>
        <c:grouping val="clustered"/>
        <c:ser>
          <c:idx val="0"/>
          <c:order val="0"/>
          <c:tx>
            <c:strRef>
              <c:f>Sheet1!$B$1</c:f>
              <c:strCache>
                <c:ptCount val="1"/>
                <c:pt idx="0">
                  <c:v>Revenue per Employee</c:v>
                </c:pt>
              </c:strCache>
            </c:strRef>
          </c:tx>
          <c:spPr>
            <a:solidFill>
              <a:srgbClr val="FFCC00"/>
            </a:solidFill>
          </c:spPr>
          <c:dLbls>
            <c:txPr>
              <a:bodyPr/>
              <a:lstStyle/>
              <a:p>
                <a:pPr>
                  <a:defRPr sz="1000" b="1"/>
                </a:pPr>
                <a:endParaRPr lang="en-US"/>
              </a:p>
            </c:txPr>
            <c:showVal val="1"/>
          </c:dLbls>
          <c:cat>
            <c:strRef>
              <c:f>Sheet1!$A$2:$A$15</c:f>
              <c:strCache>
                <c:ptCount val="14"/>
                <c:pt idx="0">
                  <c:v>JP Morgan</c:v>
                </c:pt>
                <c:pt idx="1">
                  <c:v>Goldman</c:v>
                </c:pt>
                <c:pt idx="2">
                  <c:v>AIG</c:v>
                </c:pt>
                <c:pt idx="3">
                  <c:v>Merrill Lynch</c:v>
                </c:pt>
                <c:pt idx="4">
                  <c:v>Citi</c:v>
                </c:pt>
                <c:pt idx="5">
                  <c:v>Lehman</c:v>
                </c:pt>
                <c:pt idx="6">
                  <c:v>Bear Sterns</c:v>
                </c:pt>
                <c:pt idx="7">
                  <c:v>UBS</c:v>
                </c:pt>
                <c:pt idx="8">
                  <c:v>Morgan Stanley</c:v>
                </c:pt>
                <c:pt idx="9">
                  <c:v>Bank of America</c:v>
                </c:pt>
                <c:pt idx="10">
                  <c:v>Wamu</c:v>
                </c:pt>
                <c:pt idx="11">
                  <c:v>Wachovia</c:v>
                </c:pt>
                <c:pt idx="12">
                  <c:v>Credit Suisse</c:v>
                </c:pt>
                <c:pt idx="13">
                  <c:v>Barclays</c:v>
                </c:pt>
              </c:strCache>
            </c:strRef>
          </c:cat>
          <c:val>
            <c:numRef>
              <c:f>Sheet1!$B$2:$B$15</c:f>
              <c:numCache>
                <c:formatCode>_("$"* #,##0_);_("$"* \(#,##0\);_("$"* "-"??_);_(@_)</c:formatCode>
                <c:ptCount val="14"/>
                <c:pt idx="0">
                  <c:v>224.1258557596344</c:v>
                </c:pt>
                <c:pt idx="1">
                  <c:v>921.6340252948395</c:v>
                </c:pt>
                <c:pt idx="2">
                  <c:v>708.905172413793</c:v>
                </c:pt>
                <c:pt idx="3">
                  <c:v>173.3436055469954</c:v>
                </c:pt>
                <c:pt idx="4">
                  <c:v>72.02365308804213</c:v>
                </c:pt>
                <c:pt idx="5">
                  <c:v>735.0</c:v>
                </c:pt>
                <c:pt idx="6">
                  <c:v>357.2357958652593</c:v>
                </c:pt>
                <c:pt idx="7">
                  <c:v>27.4297850001193</c:v>
                </c:pt>
                <c:pt idx="8">
                  <c:v>483.6039066037128</c:v>
                </c:pt>
                <c:pt idx="9">
                  <c:v>193.4710797331433</c:v>
                </c:pt>
                <c:pt idx="10">
                  <c:v>257.2341312097782</c:v>
                </c:pt>
                <c:pt idx="11">
                  <c:v>89.42479121704045</c:v>
                </c:pt>
                <c:pt idx="12">
                  <c:v>459.9152542372879</c:v>
                </c:pt>
                <c:pt idx="13">
                  <c:v>149.4366197183099</c:v>
                </c:pt>
              </c:numCache>
            </c:numRef>
          </c:val>
        </c:ser>
        <c:dLbls>
          <c:showVal val="1"/>
        </c:dLbls>
        <c:gapWidth val="73"/>
        <c:overlap val="-25"/>
        <c:axId val="480894072"/>
        <c:axId val="480897096"/>
      </c:barChart>
      <c:catAx>
        <c:axId val="480894072"/>
        <c:scaling>
          <c:orientation val="minMax"/>
        </c:scaling>
        <c:axPos val="b"/>
        <c:majorTickMark val="none"/>
        <c:tickLblPos val="nextTo"/>
        <c:crossAx val="480897096"/>
        <c:crosses val="autoZero"/>
        <c:auto val="1"/>
        <c:lblAlgn val="ctr"/>
        <c:lblOffset val="100"/>
      </c:catAx>
      <c:valAx>
        <c:axId val="480897096"/>
        <c:scaling>
          <c:orientation val="minMax"/>
        </c:scaling>
        <c:delete val="1"/>
        <c:axPos val="l"/>
        <c:numFmt formatCode="_(&quot;$&quot;* #,##0_);_(&quot;$&quot;* \(#,##0\);_(&quot;$&quot;* &quot;-&quot;??_);_(@_)" sourceLinked="1"/>
        <c:tickLblPos val="nextTo"/>
        <c:crossAx val="480894072"/>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18"/>
  <c:chart>
    <c:title>
      <c:layout/>
    </c:title>
    <c:plotArea>
      <c:layout/>
      <c:barChart>
        <c:barDir val="col"/>
        <c:grouping val="clustered"/>
        <c:ser>
          <c:idx val="0"/>
          <c:order val="0"/>
          <c:tx>
            <c:strRef>
              <c:f>Sheet1!$B$1</c:f>
              <c:strCache>
                <c:ptCount val="1"/>
                <c:pt idx="0">
                  <c:v>Brand Equity</c:v>
                </c:pt>
              </c:strCache>
            </c:strRef>
          </c:tx>
          <c:spPr>
            <a:solidFill>
              <a:schemeClr val="bg1">
                <a:lumMod val="85000"/>
              </a:schemeClr>
            </a:solidFill>
          </c:spPr>
          <c:dLbls>
            <c:txPr>
              <a:bodyPr/>
              <a:lstStyle/>
              <a:p>
                <a:pPr>
                  <a:defRPr sz="1000" b="1"/>
                </a:pPr>
                <a:endParaRPr lang="en-US"/>
              </a:p>
            </c:txPr>
            <c:showVal val="1"/>
          </c:dLbls>
          <c:cat>
            <c:strRef>
              <c:f>Sheet1!$A$2:$A$15</c:f>
              <c:strCache>
                <c:ptCount val="14"/>
                <c:pt idx="0">
                  <c:v>JP Morgan</c:v>
                </c:pt>
                <c:pt idx="1">
                  <c:v>Goldman</c:v>
                </c:pt>
                <c:pt idx="2">
                  <c:v>AIG</c:v>
                </c:pt>
                <c:pt idx="3">
                  <c:v>Merrill Lynch</c:v>
                </c:pt>
                <c:pt idx="4">
                  <c:v>Citi</c:v>
                </c:pt>
                <c:pt idx="5">
                  <c:v>Lehman</c:v>
                </c:pt>
                <c:pt idx="6">
                  <c:v>Bear Sterns</c:v>
                </c:pt>
                <c:pt idx="7">
                  <c:v>UBS</c:v>
                </c:pt>
                <c:pt idx="8">
                  <c:v>Morgan Stanley</c:v>
                </c:pt>
                <c:pt idx="9">
                  <c:v>Bank of America</c:v>
                </c:pt>
                <c:pt idx="10">
                  <c:v>Wamu</c:v>
                </c:pt>
                <c:pt idx="11">
                  <c:v>Wachovia</c:v>
                </c:pt>
                <c:pt idx="12">
                  <c:v>Credit Suisse</c:v>
                </c:pt>
                <c:pt idx="13">
                  <c:v>Barclays</c:v>
                </c:pt>
              </c:strCache>
            </c:strRef>
          </c:cat>
          <c:val>
            <c:numRef>
              <c:f>Sheet1!$B$2:$B$15</c:f>
              <c:numCache>
                <c:formatCode>_(* #,##0_);_(* \(#,##0\);_(* "-"??_);_(@_)</c:formatCode>
                <c:ptCount val="14"/>
                <c:pt idx="0">
                  <c:v>4.0</c:v>
                </c:pt>
                <c:pt idx="1">
                  <c:v>4.0</c:v>
                </c:pt>
                <c:pt idx="2">
                  <c:v>2.0</c:v>
                </c:pt>
                <c:pt idx="3">
                  <c:v>4.0</c:v>
                </c:pt>
                <c:pt idx="4">
                  <c:v>5.0</c:v>
                </c:pt>
                <c:pt idx="5">
                  <c:v>1.0</c:v>
                </c:pt>
                <c:pt idx="6">
                  <c:v>1.0</c:v>
                </c:pt>
                <c:pt idx="7">
                  <c:v>3.0</c:v>
                </c:pt>
                <c:pt idx="8">
                  <c:v>3.0</c:v>
                </c:pt>
                <c:pt idx="9">
                  <c:v>1.0</c:v>
                </c:pt>
                <c:pt idx="10">
                  <c:v>1.0</c:v>
                </c:pt>
                <c:pt idx="11">
                  <c:v>1.0</c:v>
                </c:pt>
                <c:pt idx="12">
                  <c:v>1.0</c:v>
                </c:pt>
                <c:pt idx="13">
                  <c:v>1.0</c:v>
                </c:pt>
              </c:numCache>
            </c:numRef>
          </c:val>
        </c:ser>
        <c:dLbls>
          <c:showVal val="1"/>
        </c:dLbls>
        <c:gapWidth val="73"/>
        <c:overlap val="-25"/>
        <c:axId val="483500440"/>
        <c:axId val="483688200"/>
      </c:barChart>
      <c:catAx>
        <c:axId val="483500440"/>
        <c:scaling>
          <c:orientation val="minMax"/>
        </c:scaling>
        <c:axPos val="b"/>
        <c:majorTickMark val="none"/>
        <c:tickLblPos val="nextTo"/>
        <c:crossAx val="483688200"/>
        <c:crosses val="autoZero"/>
        <c:auto val="1"/>
        <c:lblAlgn val="ctr"/>
        <c:lblOffset val="100"/>
      </c:catAx>
      <c:valAx>
        <c:axId val="483688200"/>
        <c:scaling>
          <c:orientation val="minMax"/>
        </c:scaling>
        <c:delete val="1"/>
        <c:axPos val="l"/>
        <c:numFmt formatCode="_(* #,##0_);_(* \(#,##0\);_(* &quot;-&quot;??_);_(@_)" sourceLinked="1"/>
        <c:tickLblPos val="nextTo"/>
        <c:crossAx val="483500440"/>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style val="18"/>
  <c:chart>
    <c:title>
      <c:layout/>
    </c:title>
    <c:plotArea>
      <c:layout/>
      <c:barChart>
        <c:barDir val="col"/>
        <c:grouping val="clustered"/>
        <c:ser>
          <c:idx val="0"/>
          <c:order val="0"/>
          <c:tx>
            <c:strRef>
              <c:f>Sheet1!$B$1</c:f>
              <c:strCache>
                <c:ptCount val="1"/>
                <c:pt idx="0">
                  <c:v>Leverage</c:v>
                </c:pt>
              </c:strCache>
            </c:strRef>
          </c:tx>
          <c:spPr>
            <a:solidFill>
              <a:srgbClr val="FFFF00"/>
            </a:solidFill>
          </c:spPr>
          <c:dLbls>
            <c:txPr>
              <a:bodyPr/>
              <a:lstStyle/>
              <a:p>
                <a:pPr>
                  <a:defRPr sz="1000" b="1"/>
                </a:pPr>
                <a:endParaRPr lang="en-US"/>
              </a:p>
            </c:txPr>
            <c:showVal val="1"/>
          </c:dLbls>
          <c:cat>
            <c:strRef>
              <c:f>Sheet1!$A$2:$A$15</c:f>
              <c:strCache>
                <c:ptCount val="14"/>
                <c:pt idx="0">
                  <c:v>JP Morgan</c:v>
                </c:pt>
                <c:pt idx="1">
                  <c:v>Goldman</c:v>
                </c:pt>
                <c:pt idx="2">
                  <c:v>AIG</c:v>
                </c:pt>
                <c:pt idx="3">
                  <c:v>Merrill Lynch</c:v>
                </c:pt>
                <c:pt idx="4">
                  <c:v>Citi</c:v>
                </c:pt>
                <c:pt idx="5">
                  <c:v>Lehman</c:v>
                </c:pt>
                <c:pt idx="6">
                  <c:v>Bear Sterns</c:v>
                </c:pt>
                <c:pt idx="7">
                  <c:v>UBS</c:v>
                </c:pt>
                <c:pt idx="8">
                  <c:v>Morgan Stanley</c:v>
                </c:pt>
                <c:pt idx="9">
                  <c:v>Bank of America</c:v>
                </c:pt>
                <c:pt idx="10">
                  <c:v>Wamu</c:v>
                </c:pt>
                <c:pt idx="11">
                  <c:v>Wachovia</c:v>
                </c:pt>
                <c:pt idx="12">
                  <c:v>Credit Suisse</c:v>
                </c:pt>
                <c:pt idx="13">
                  <c:v>Barclays</c:v>
                </c:pt>
              </c:strCache>
            </c:strRef>
          </c:cat>
          <c:val>
            <c:numRef>
              <c:f>Sheet1!$B$2:$B$15</c:f>
              <c:numCache>
                <c:formatCode>_(* #,##0_);_(* \(#,##0\);_(* "-"??_);_(@_)</c:formatCode>
                <c:ptCount val="14"/>
                <c:pt idx="0">
                  <c:v>16.4</c:v>
                </c:pt>
                <c:pt idx="1">
                  <c:v>23.7</c:v>
                </c:pt>
                <c:pt idx="2">
                  <c:v>14.4</c:v>
                </c:pt>
                <c:pt idx="3">
                  <c:v>22.8</c:v>
                </c:pt>
                <c:pt idx="4">
                  <c:v>16.3</c:v>
                </c:pt>
                <c:pt idx="5">
                  <c:v>30.7</c:v>
                </c:pt>
                <c:pt idx="6">
                  <c:v>33.5</c:v>
                </c:pt>
                <c:pt idx="7">
                  <c:v>43.0</c:v>
                </c:pt>
                <c:pt idx="8">
                  <c:v>27.6</c:v>
                </c:pt>
                <c:pt idx="9">
                  <c:v>0.0</c:v>
                </c:pt>
                <c:pt idx="10">
                  <c:v>0.0</c:v>
                </c:pt>
                <c:pt idx="11">
                  <c:v>15.4</c:v>
                </c:pt>
                <c:pt idx="12">
                  <c:v>35.7</c:v>
                </c:pt>
                <c:pt idx="13">
                  <c:v>61.3</c:v>
                </c:pt>
              </c:numCache>
            </c:numRef>
          </c:val>
        </c:ser>
        <c:dLbls>
          <c:showVal val="1"/>
        </c:dLbls>
        <c:gapWidth val="73"/>
        <c:overlap val="-25"/>
        <c:axId val="484918568"/>
        <c:axId val="484921592"/>
      </c:barChart>
      <c:catAx>
        <c:axId val="484918568"/>
        <c:scaling>
          <c:orientation val="minMax"/>
        </c:scaling>
        <c:axPos val="b"/>
        <c:majorTickMark val="none"/>
        <c:tickLblPos val="nextTo"/>
        <c:crossAx val="484921592"/>
        <c:crosses val="autoZero"/>
        <c:auto val="1"/>
        <c:lblAlgn val="ctr"/>
        <c:lblOffset val="100"/>
      </c:catAx>
      <c:valAx>
        <c:axId val="484921592"/>
        <c:scaling>
          <c:orientation val="minMax"/>
        </c:scaling>
        <c:delete val="1"/>
        <c:axPos val="l"/>
        <c:numFmt formatCode="_(* #,##0_);_(* \(#,##0\);_(* &quot;-&quot;??_);_(@_)" sourceLinked="1"/>
        <c:tickLblPos val="nextTo"/>
        <c:crossAx val="484918568"/>
        <c:crosses val="autoZero"/>
        <c:crossBetween val="between"/>
      </c:valAx>
    </c:plotArea>
    <c:plotVisOnly val="1"/>
  </c:chart>
  <c:spPr>
    <a:solidFill>
      <a:schemeClr val="tx2">
        <a:lumMod val="50000"/>
      </a:schemeClr>
    </a:solidFill>
  </c:spPr>
  <c:txPr>
    <a:bodyPr/>
    <a:lstStyle/>
    <a:p>
      <a:pPr>
        <a:defRPr sz="900">
          <a:solidFill>
            <a:srgbClr val="FFC000"/>
          </a:solidFil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21"/>
  <c:chart>
    <c:title>
      <c:layout/>
    </c:title>
    <c:plotArea>
      <c:layout/>
      <c:barChart>
        <c:barDir val="col"/>
        <c:grouping val="clustered"/>
        <c:ser>
          <c:idx val="0"/>
          <c:order val="0"/>
          <c:tx>
            <c:strRef>
              <c:f>Sheet1!$B$1</c:f>
              <c:strCache>
                <c:ptCount val="1"/>
                <c:pt idx="0">
                  <c:v>Overall Bankruptcy Output</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-7.0</c:v>
                </c:pt>
                <c:pt idx="1">
                  <c:v>3.0</c:v>
                </c:pt>
                <c:pt idx="2">
                  <c:v>2.0</c:v>
                </c:pt>
                <c:pt idx="3">
                  <c:v>3.0</c:v>
                </c:pt>
                <c:pt idx="4">
                  <c:v>-9.0</c:v>
                </c:pt>
                <c:pt idx="5">
                  <c:v>9.0</c:v>
                </c:pt>
                <c:pt idx="6">
                  <c:v>-11.0</c:v>
                </c:pt>
                <c:pt idx="7">
                  <c:v>8.0</c:v>
                </c:pt>
                <c:pt idx="8">
                  <c:v>-9.0</c:v>
                </c:pt>
                <c:pt idx="9">
                  <c:v>-9.0</c:v>
                </c:pt>
                <c:pt idx="10">
                  <c:v>8.0</c:v>
                </c:pt>
                <c:pt idx="11">
                  <c:v>1.0</c:v>
                </c:pt>
                <c:pt idx="12">
                  <c:v>-1.0</c:v>
                </c:pt>
                <c:pt idx="13">
                  <c:v>-4.0</c:v>
                </c:pt>
              </c:numCache>
            </c:numRef>
          </c:val>
        </c:ser>
        <c:dLbls>
          <c:showVal val="1"/>
        </c:dLbls>
        <c:gapWidth val="65"/>
        <c:overlap val="-25"/>
        <c:axId val="487404232"/>
        <c:axId val="487302472"/>
      </c:barChart>
      <c:catAx>
        <c:axId val="487404232"/>
        <c:scaling>
          <c:orientation val="minMax"/>
        </c:scaling>
        <c:axPos val="b"/>
        <c:majorTickMark val="none"/>
        <c:tickLblPos val="low"/>
        <c:txPr>
          <a:bodyPr/>
          <a:lstStyle/>
          <a:p>
            <a:pPr>
              <a:defRPr sz="1100"/>
            </a:pPr>
            <a:endParaRPr lang="en-US"/>
          </a:p>
        </c:txPr>
        <c:crossAx val="487302472"/>
        <c:crosses val="autoZero"/>
        <c:lblAlgn val="ctr"/>
        <c:lblOffset val="100"/>
      </c:catAx>
      <c:valAx>
        <c:axId val="487302472"/>
        <c:scaling>
          <c:orientation val="minMax"/>
        </c:scaling>
        <c:delete val="1"/>
        <c:axPos val="l"/>
        <c:numFmt formatCode="General" sourceLinked="1"/>
        <c:tickLblPos val="nextTo"/>
        <c:crossAx val="487404232"/>
        <c:crosses val="autoZero"/>
        <c:crossBetween val="between"/>
      </c:valAx>
    </c:plotArea>
    <c:plotVisOnly val="1"/>
  </c:chart>
  <c:txPr>
    <a:bodyPr/>
    <a:lstStyle/>
    <a:p>
      <a:pPr>
        <a:defRPr sz="12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20"/>
  <c:chart>
    <c:title>
      <c:layout/>
    </c:title>
    <c:plotArea>
      <c:layout/>
      <c:barChart>
        <c:barDir val="col"/>
        <c:grouping val="clustered"/>
        <c:ser>
          <c:idx val="0"/>
          <c:order val="0"/>
          <c:tx>
            <c:strRef>
              <c:f>Sheet1!$B$1</c:f>
              <c:strCache>
                <c:ptCount val="1"/>
                <c:pt idx="0">
                  <c:v>Equity Raise Recommendation</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3.0</c:v>
                </c:pt>
                <c:pt idx="1">
                  <c:v>0.0</c:v>
                </c:pt>
                <c:pt idx="2">
                  <c:v>0.0</c:v>
                </c:pt>
                <c:pt idx="3">
                  <c:v>2.0</c:v>
                </c:pt>
                <c:pt idx="4">
                  <c:v>4.0</c:v>
                </c:pt>
                <c:pt idx="5">
                  <c:v>0.0</c:v>
                </c:pt>
                <c:pt idx="6">
                  <c:v>4.0</c:v>
                </c:pt>
                <c:pt idx="7">
                  <c:v>0.0</c:v>
                </c:pt>
                <c:pt idx="8">
                  <c:v>4.0</c:v>
                </c:pt>
                <c:pt idx="9">
                  <c:v>5.0</c:v>
                </c:pt>
                <c:pt idx="10">
                  <c:v>0.0</c:v>
                </c:pt>
                <c:pt idx="11">
                  <c:v>1.0</c:v>
                </c:pt>
                <c:pt idx="12">
                  <c:v>1.0</c:v>
                </c:pt>
                <c:pt idx="13">
                  <c:v>1.0</c:v>
                </c:pt>
              </c:numCache>
            </c:numRef>
          </c:val>
        </c:ser>
        <c:dLbls>
          <c:showVal val="1"/>
        </c:dLbls>
        <c:gapWidth val="65"/>
        <c:overlap val="-25"/>
        <c:axId val="497571768"/>
        <c:axId val="497574888"/>
      </c:barChart>
      <c:catAx>
        <c:axId val="497571768"/>
        <c:scaling>
          <c:orientation val="minMax"/>
        </c:scaling>
        <c:axPos val="b"/>
        <c:majorTickMark val="none"/>
        <c:tickLblPos val="low"/>
        <c:txPr>
          <a:bodyPr/>
          <a:lstStyle/>
          <a:p>
            <a:pPr>
              <a:defRPr sz="1100"/>
            </a:pPr>
            <a:endParaRPr lang="en-US"/>
          </a:p>
        </c:txPr>
        <c:crossAx val="497574888"/>
        <c:crosses val="autoZero"/>
        <c:lblAlgn val="ctr"/>
        <c:lblOffset val="100"/>
      </c:catAx>
      <c:valAx>
        <c:axId val="497574888"/>
        <c:scaling>
          <c:orientation val="minMax"/>
        </c:scaling>
        <c:delete val="1"/>
        <c:axPos val="l"/>
        <c:numFmt formatCode="General" sourceLinked="1"/>
        <c:tickLblPos val="nextTo"/>
        <c:crossAx val="497571768"/>
        <c:crosses val="autoZero"/>
        <c:crossBetween val="between"/>
      </c:valAx>
    </c:plotArea>
    <c:plotVisOnly val="1"/>
  </c:chart>
  <c:txPr>
    <a:bodyPr/>
    <a:lstStyle/>
    <a:p>
      <a:pPr>
        <a:defRPr sz="12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style val="24"/>
  <c:chart>
    <c:title>
      <c:layout/>
    </c:title>
    <c:plotArea>
      <c:layout/>
      <c:barChart>
        <c:barDir val="col"/>
        <c:grouping val="clustered"/>
        <c:ser>
          <c:idx val="0"/>
          <c:order val="0"/>
          <c:tx>
            <c:strRef>
              <c:f>Sheet1!$B$1</c:f>
              <c:strCache>
                <c:ptCount val="1"/>
                <c:pt idx="0">
                  <c:v>Revenue per Employee Recommendation</c:v>
                </c:pt>
              </c:strCache>
            </c:strRef>
          </c:tx>
          <c:dLbls>
            <c:showVal val="1"/>
          </c:dLbls>
          <c:cat>
            <c:strRef>
              <c:f>Sheet1!$A$2:$A$15</c:f>
              <c:strCache>
                <c:ptCount val="14"/>
                <c:pt idx="0">
                  <c:v>Citi</c:v>
                </c:pt>
                <c:pt idx="1">
                  <c:v>Merrill</c:v>
                </c:pt>
                <c:pt idx="2">
                  <c:v>Lehman</c:v>
                </c:pt>
                <c:pt idx="3">
                  <c:v>UBS</c:v>
                </c:pt>
                <c:pt idx="4">
                  <c:v>Morgan Stanley</c:v>
                </c:pt>
                <c:pt idx="5">
                  <c:v>Bear Stearns</c:v>
                </c:pt>
                <c:pt idx="6">
                  <c:v>JP Morgan</c:v>
                </c:pt>
                <c:pt idx="7">
                  <c:v>AIG</c:v>
                </c:pt>
                <c:pt idx="8">
                  <c:v>Goldman</c:v>
                </c:pt>
                <c:pt idx="9">
                  <c:v>Bank of America</c:v>
                </c:pt>
                <c:pt idx="10">
                  <c:v>Wamu</c:v>
                </c:pt>
                <c:pt idx="11">
                  <c:v>Wachovia</c:v>
                </c:pt>
                <c:pt idx="12">
                  <c:v>Credit Suisse</c:v>
                </c:pt>
                <c:pt idx="13">
                  <c:v>Barclays</c:v>
                </c:pt>
              </c:strCache>
            </c:strRef>
          </c:cat>
          <c:val>
            <c:numRef>
              <c:f>Sheet1!$B$2:$B$15</c:f>
              <c:numCache>
                <c:formatCode>General</c:formatCode>
                <c:ptCount val="14"/>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numCache>
            </c:numRef>
          </c:val>
        </c:ser>
        <c:dLbls>
          <c:showVal val="1"/>
        </c:dLbls>
        <c:gapWidth val="65"/>
        <c:overlap val="-25"/>
        <c:axId val="497900984"/>
        <c:axId val="497063416"/>
      </c:barChart>
      <c:catAx>
        <c:axId val="497900984"/>
        <c:scaling>
          <c:orientation val="minMax"/>
        </c:scaling>
        <c:axPos val="b"/>
        <c:majorTickMark val="none"/>
        <c:tickLblPos val="low"/>
        <c:txPr>
          <a:bodyPr/>
          <a:lstStyle/>
          <a:p>
            <a:pPr>
              <a:defRPr sz="1100"/>
            </a:pPr>
            <a:endParaRPr lang="en-US"/>
          </a:p>
        </c:txPr>
        <c:crossAx val="497063416"/>
        <c:crosses val="autoZero"/>
        <c:lblAlgn val="ctr"/>
        <c:lblOffset val="100"/>
      </c:catAx>
      <c:valAx>
        <c:axId val="497063416"/>
        <c:scaling>
          <c:orientation val="minMax"/>
        </c:scaling>
        <c:delete val="1"/>
        <c:axPos val="l"/>
        <c:numFmt formatCode="General" sourceLinked="1"/>
        <c:tickLblPos val="nextTo"/>
        <c:crossAx val="497900984"/>
        <c:crosses val="autoZero"/>
        <c:crossBetween val="between"/>
      </c:valAx>
    </c:plotArea>
    <c:plotVisOnly val="1"/>
  </c:chart>
  <c:txPr>
    <a:bodyPr/>
    <a:lstStyle/>
    <a:p>
      <a:pPr>
        <a:defRPr sz="12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BE160A-A8BF-4604-83D0-E029B846AC29}"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E83DB2C5-80C0-4136-A53E-486C5BD0933F}">
      <dgm:prSet phldrT="[Text]"/>
      <dgm:spPr>
        <a:solidFill>
          <a:schemeClr val="tx2">
            <a:lumMod val="50000"/>
          </a:schemeClr>
        </a:solidFill>
      </dgm:spPr>
      <dgm:t>
        <a:bodyPr/>
        <a:lstStyle/>
        <a:p>
          <a:r>
            <a:rPr lang="en-US" dirty="0" smtClean="0">
              <a:solidFill>
                <a:schemeClr val="bg1"/>
              </a:solidFill>
            </a:rPr>
            <a:t>Project Overview</a:t>
          </a:r>
          <a:endParaRPr lang="en-US" dirty="0">
            <a:solidFill>
              <a:schemeClr val="bg1"/>
            </a:solidFill>
          </a:endParaRPr>
        </a:p>
      </dgm:t>
    </dgm:pt>
    <dgm:pt modelId="{845B2773-FE80-453A-BA70-0D3557E7DDEE}" type="parTrans" cxnId="{7AE16537-619E-491D-9865-0DCC6366A056}">
      <dgm:prSet/>
      <dgm:spPr/>
      <dgm:t>
        <a:bodyPr/>
        <a:lstStyle/>
        <a:p>
          <a:endParaRPr lang="en-US"/>
        </a:p>
      </dgm:t>
    </dgm:pt>
    <dgm:pt modelId="{5484D01A-BB29-4C22-94FE-9E5CE474470B}" type="sibTrans" cxnId="{7AE16537-619E-491D-9865-0DCC6366A056}">
      <dgm:prSet/>
      <dgm:spPr/>
      <dgm:t>
        <a:bodyPr/>
        <a:lstStyle/>
        <a:p>
          <a:endParaRPr lang="en-US"/>
        </a:p>
      </dgm:t>
    </dgm:pt>
    <dgm:pt modelId="{1DDFC58A-4F6A-4732-AD1E-4A913DE943A3}">
      <dgm:prSet phldrT="[Text]"/>
      <dgm:spPr>
        <a:solidFill>
          <a:schemeClr val="tx2">
            <a:lumMod val="50000"/>
          </a:schemeClr>
        </a:solidFill>
      </dgm:spPr>
      <dgm:t>
        <a:bodyPr/>
        <a:lstStyle/>
        <a:p>
          <a:r>
            <a:rPr lang="en-US" dirty="0" smtClean="0"/>
            <a:t>Decision Variables</a:t>
          </a:r>
          <a:endParaRPr lang="en-US" dirty="0"/>
        </a:p>
      </dgm:t>
    </dgm:pt>
    <dgm:pt modelId="{8B5220D1-9FBF-4752-94A2-A1F3A020B9B1}" type="parTrans" cxnId="{8ABD5D63-0ED3-4273-9EF0-85BB7B468DEA}">
      <dgm:prSet/>
      <dgm:spPr/>
      <dgm:t>
        <a:bodyPr/>
        <a:lstStyle/>
        <a:p>
          <a:endParaRPr lang="en-US"/>
        </a:p>
      </dgm:t>
    </dgm:pt>
    <dgm:pt modelId="{E555D610-E4B1-4EE1-A6C1-64A7A6D97228}" type="sibTrans" cxnId="{8ABD5D63-0ED3-4273-9EF0-85BB7B468DEA}">
      <dgm:prSet/>
      <dgm:spPr/>
      <dgm:t>
        <a:bodyPr/>
        <a:lstStyle/>
        <a:p>
          <a:endParaRPr lang="en-US"/>
        </a:p>
      </dgm:t>
    </dgm:pt>
    <dgm:pt modelId="{1CFEFABF-34C0-4E05-9E01-AA346D8BA6CE}">
      <dgm:prSet phldrT="[Text]"/>
      <dgm:spPr>
        <a:solidFill>
          <a:schemeClr val="tx2">
            <a:lumMod val="50000"/>
          </a:schemeClr>
        </a:solidFill>
      </dgm:spPr>
      <dgm:t>
        <a:bodyPr/>
        <a:lstStyle/>
        <a:p>
          <a:r>
            <a:rPr lang="en-US" dirty="0" smtClean="0"/>
            <a:t>Model Demo</a:t>
          </a:r>
          <a:endParaRPr lang="en-US" dirty="0"/>
        </a:p>
      </dgm:t>
    </dgm:pt>
    <dgm:pt modelId="{A62D67BC-9E76-418A-9604-24199DF12433}" type="parTrans" cxnId="{006B9397-96F8-400F-BA1E-5ABCFD8644C9}">
      <dgm:prSet/>
      <dgm:spPr/>
      <dgm:t>
        <a:bodyPr/>
        <a:lstStyle/>
        <a:p>
          <a:endParaRPr lang="en-US"/>
        </a:p>
      </dgm:t>
    </dgm:pt>
    <dgm:pt modelId="{73CCE514-B5FD-48A8-8367-44EF17701805}" type="sibTrans" cxnId="{006B9397-96F8-400F-BA1E-5ABCFD8644C9}">
      <dgm:prSet/>
      <dgm:spPr/>
      <dgm:t>
        <a:bodyPr/>
        <a:lstStyle/>
        <a:p>
          <a:endParaRPr lang="en-US"/>
        </a:p>
      </dgm:t>
    </dgm:pt>
    <dgm:pt modelId="{2C10BB45-30CF-4EE5-9AD4-FC6FB7CC6032}">
      <dgm:prSet/>
      <dgm:spPr>
        <a:solidFill>
          <a:schemeClr val="tx2">
            <a:lumMod val="50000"/>
          </a:schemeClr>
        </a:solidFill>
      </dgm:spPr>
      <dgm:t>
        <a:bodyPr/>
        <a:lstStyle/>
        <a:p>
          <a:r>
            <a:rPr lang="en-US" dirty="0" smtClean="0"/>
            <a:t>Model Output</a:t>
          </a:r>
          <a:endParaRPr lang="en-US" dirty="0"/>
        </a:p>
      </dgm:t>
    </dgm:pt>
    <dgm:pt modelId="{1582FB92-02A8-4012-AB42-BFF02F034FB3}" type="parTrans" cxnId="{8994ECEA-1A23-4A99-AD05-4E92315CA2EF}">
      <dgm:prSet/>
      <dgm:spPr/>
      <dgm:t>
        <a:bodyPr/>
        <a:lstStyle/>
        <a:p>
          <a:endParaRPr lang="en-US"/>
        </a:p>
      </dgm:t>
    </dgm:pt>
    <dgm:pt modelId="{96C450DC-473B-4C22-9FC2-CFAD98F5559A}" type="sibTrans" cxnId="{8994ECEA-1A23-4A99-AD05-4E92315CA2EF}">
      <dgm:prSet/>
      <dgm:spPr/>
      <dgm:t>
        <a:bodyPr/>
        <a:lstStyle/>
        <a:p>
          <a:endParaRPr lang="en-US"/>
        </a:p>
      </dgm:t>
    </dgm:pt>
    <dgm:pt modelId="{87107685-4A6A-411A-85D2-C09F38FFCD11}">
      <dgm:prSet/>
      <dgm:spPr>
        <a:solidFill>
          <a:schemeClr val="tx2">
            <a:lumMod val="50000"/>
          </a:schemeClr>
        </a:solidFill>
      </dgm:spPr>
      <dgm:t>
        <a:bodyPr/>
        <a:lstStyle/>
        <a:p>
          <a:r>
            <a:rPr lang="en-US" dirty="0" smtClean="0"/>
            <a:t>Recommendation</a:t>
          </a:r>
          <a:endParaRPr lang="en-US" dirty="0"/>
        </a:p>
      </dgm:t>
    </dgm:pt>
    <dgm:pt modelId="{B1999AC9-76C0-44C4-8AA9-71A753BE6CCE}" type="parTrans" cxnId="{9B9A8C60-CA85-4639-8726-31986B504AB6}">
      <dgm:prSet/>
      <dgm:spPr/>
      <dgm:t>
        <a:bodyPr/>
        <a:lstStyle/>
        <a:p>
          <a:endParaRPr lang="en-US"/>
        </a:p>
      </dgm:t>
    </dgm:pt>
    <dgm:pt modelId="{F18F127C-2D1F-4503-9C8D-FFDA4420B09C}" type="sibTrans" cxnId="{9B9A8C60-CA85-4639-8726-31986B504AB6}">
      <dgm:prSet/>
      <dgm:spPr/>
      <dgm:t>
        <a:bodyPr/>
        <a:lstStyle/>
        <a:p>
          <a:endParaRPr lang="en-US"/>
        </a:p>
      </dgm:t>
    </dgm:pt>
    <dgm:pt modelId="{9E7E1280-6084-47B0-8C82-C357D00FF539}" type="pres">
      <dgm:prSet presAssocID="{E7BE160A-A8BF-4604-83D0-E029B846AC29}" presName="linear" presStyleCnt="0">
        <dgm:presLayoutVars>
          <dgm:dir/>
          <dgm:animLvl val="lvl"/>
          <dgm:resizeHandles val="exact"/>
        </dgm:presLayoutVars>
      </dgm:prSet>
      <dgm:spPr/>
      <dgm:t>
        <a:bodyPr/>
        <a:lstStyle/>
        <a:p>
          <a:endParaRPr lang="en-US"/>
        </a:p>
      </dgm:t>
    </dgm:pt>
    <dgm:pt modelId="{D5781291-56F5-4709-ADCE-8497481F4A39}" type="pres">
      <dgm:prSet presAssocID="{E83DB2C5-80C0-4136-A53E-486C5BD0933F}" presName="parentLin" presStyleCnt="0"/>
      <dgm:spPr/>
    </dgm:pt>
    <dgm:pt modelId="{FBE681A2-408E-4F99-8697-EEAE298E4ED8}" type="pres">
      <dgm:prSet presAssocID="{E83DB2C5-80C0-4136-A53E-486C5BD0933F}" presName="parentLeftMargin" presStyleLbl="node1" presStyleIdx="0" presStyleCnt="5"/>
      <dgm:spPr/>
      <dgm:t>
        <a:bodyPr/>
        <a:lstStyle/>
        <a:p>
          <a:endParaRPr lang="en-US"/>
        </a:p>
      </dgm:t>
    </dgm:pt>
    <dgm:pt modelId="{0D29196C-A4FB-4EE5-BE43-00AF36E6B8E8}" type="pres">
      <dgm:prSet presAssocID="{E83DB2C5-80C0-4136-A53E-486C5BD0933F}" presName="parentText" presStyleLbl="node1" presStyleIdx="0" presStyleCnt="5">
        <dgm:presLayoutVars>
          <dgm:chMax val="0"/>
          <dgm:bulletEnabled val="1"/>
        </dgm:presLayoutVars>
      </dgm:prSet>
      <dgm:spPr/>
      <dgm:t>
        <a:bodyPr/>
        <a:lstStyle/>
        <a:p>
          <a:endParaRPr lang="en-US"/>
        </a:p>
      </dgm:t>
    </dgm:pt>
    <dgm:pt modelId="{EB7B2EF3-604F-419E-B764-93AAF2916FE8}" type="pres">
      <dgm:prSet presAssocID="{E83DB2C5-80C0-4136-A53E-486C5BD0933F}" presName="negativeSpace" presStyleCnt="0"/>
      <dgm:spPr/>
    </dgm:pt>
    <dgm:pt modelId="{3DA14ACC-C3AF-45BF-B66A-4A3C0390ADB3}" type="pres">
      <dgm:prSet presAssocID="{E83DB2C5-80C0-4136-A53E-486C5BD0933F}" presName="childText" presStyleLbl="conFgAcc1" presStyleIdx="0" presStyleCnt="5">
        <dgm:presLayoutVars>
          <dgm:bulletEnabled val="1"/>
        </dgm:presLayoutVars>
      </dgm:prSet>
      <dgm:spPr/>
    </dgm:pt>
    <dgm:pt modelId="{F36649AE-AA03-4DAA-8728-9B051381E56E}" type="pres">
      <dgm:prSet presAssocID="{5484D01A-BB29-4C22-94FE-9E5CE474470B}" presName="spaceBetweenRectangles" presStyleCnt="0"/>
      <dgm:spPr/>
    </dgm:pt>
    <dgm:pt modelId="{1FD2C356-884D-4FF1-B454-CAB293779E72}" type="pres">
      <dgm:prSet presAssocID="{1DDFC58A-4F6A-4732-AD1E-4A913DE943A3}" presName="parentLin" presStyleCnt="0"/>
      <dgm:spPr/>
    </dgm:pt>
    <dgm:pt modelId="{F405EED9-897A-45FC-9CAD-3F50D747154B}" type="pres">
      <dgm:prSet presAssocID="{1DDFC58A-4F6A-4732-AD1E-4A913DE943A3}" presName="parentLeftMargin" presStyleLbl="node1" presStyleIdx="0" presStyleCnt="5"/>
      <dgm:spPr/>
      <dgm:t>
        <a:bodyPr/>
        <a:lstStyle/>
        <a:p>
          <a:endParaRPr lang="en-US"/>
        </a:p>
      </dgm:t>
    </dgm:pt>
    <dgm:pt modelId="{9E1159C7-C7AF-4943-9A20-9A25421630D1}" type="pres">
      <dgm:prSet presAssocID="{1DDFC58A-4F6A-4732-AD1E-4A913DE943A3}" presName="parentText" presStyleLbl="node1" presStyleIdx="1" presStyleCnt="5">
        <dgm:presLayoutVars>
          <dgm:chMax val="0"/>
          <dgm:bulletEnabled val="1"/>
        </dgm:presLayoutVars>
      </dgm:prSet>
      <dgm:spPr/>
      <dgm:t>
        <a:bodyPr/>
        <a:lstStyle/>
        <a:p>
          <a:endParaRPr lang="en-US"/>
        </a:p>
      </dgm:t>
    </dgm:pt>
    <dgm:pt modelId="{13CD0FBC-2ECC-4C13-9A87-5D7E2DFD7B95}" type="pres">
      <dgm:prSet presAssocID="{1DDFC58A-4F6A-4732-AD1E-4A913DE943A3}" presName="negativeSpace" presStyleCnt="0"/>
      <dgm:spPr/>
    </dgm:pt>
    <dgm:pt modelId="{1E4A1842-FEA5-4F53-B084-47EFD203B473}" type="pres">
      <dgm:prSet presAssocID="{1DDFC58A-4F6A-4732-AD1E-4A913DE943A3}" presName="childText" presStyleLbl="conFgAcc1" presStyleIdx="1" presStyleCnt="5">
        <dgm:presLayoutVars>
          <dgm:bulletEnabled val="1"/>
        </dgm:presLayoutVars>
      </dgm:prSet>
      <dgm:spPr/>
    </dgm:pt>
    <dgm:pt modelId="{2A005734-3258-4CC7-B859-81FF73F569A9}" type="pres">
      <dgm:prSet presAssocID="{E555D610-E4B1-4EE1-A6C1-64A7A6D97228}" presName="spaceBetweenRectangles" presStyleCnt="0"/>
      <dgm:spPr/>
    </dgm:pt>
    <dgm:pt modelId="{5EC4C0C1-742D-45FB-ABDE-F66B9464190D}" type="pres">
      <dgm:prSet presAssocID="{1CFEFABF-34C0-4E05-9E01-AA346D8BA6CE}" presName="parentLin" presStyleCnt="0"/>
      <dgm:spPr/>
    </dgm:pt>
    <dgm:pt modelId="{6F3AF682-D135-432F-AC39-5DA9DA0FD148}" type="pres">
      <dgm:prSet presAssocID="{1CFEFABF-34C0-4E05-9E01-AA346D8BA6CE}" presName="parentLeftMargin" presStyleLbl="node1" presStyleIdx="1" presStyleCnt="5"/>
      <dgm:spPr/>
      <dgm:t>
        <a:bodyPr/>
        <a:lstStyle/>
        <a:p>
          <a:endParaRPr lang="en-US"/>
        </a:p>
      </dgm:t>
    </dgm:pt>
    <dgm:pt modelId="{26A8AB4F-9020-41BB-865E-C78C648CBABC}" type="pres">
      <dgm:prSet presAssocID="{1CFEFABF-34C0-4E05-9E01-AA346D8BA6CE}" presName="parentText" presStyleLbl="node1" presStyleIdx="2" presStyleCnt="5">
        <dgm:presLayoutVars>
          <dgm:chMax val="0"/>
          <dgm:bulletEnabled val="1"/>
        </dgm:presLayoutVars>
      </dgm:prSet>
      <dgm:spPr/>
      <dgm:t>
        <a:bodyPr/>
        <a:lstStyle/>
        <a:p>
          <a:endParaRPr lang="en-US"/>
        </a:p>
      </dgm:t>
    </dgm:pt>
    <dgm:pt modelId="{7B0E7812-A80D-49E2-BC95-38B67353DA1A}" type="pres">
      <dgm:prSet presAssocID="{1CFEFABF-34C0-4E05-9E01-AA346D8BA6CE}" presName="negativeSpace" presStyleCnt="0"/>
      <dgm:spPr/>
    </dgm:pt>
    <dgm:pt modelId="{0B1271BD-E9DB-4F37-9FC9-AFE7B4F8ED0F}" type="pres">
      <dgm:prSet presAssocID="{1CFEFABF-34C0-4E05-9E01-AA346D8BA6CE}" presName="childText" presStyleLbl="conFgAcc1" presStyleIdx="2" presStyleCnt="5">
        <dgm:presLayoutVars>
          <dgm:bulletEnabled val="1"/>
        </dgm:presLayoutVars>
      </dgm:prSet>
      <dgm:spPr/>
    </dgm:pt>
    <dgm:pt modelId="{C97EFD42-8255-4609-9470-E17833859AB8}" type="pres">
      <dgm:prSet presAssocID="{73CCE514-B5FD-48A8-8367-44EF17701805}" presName="spaceBetweenRectangles" presStyleCnt="0"/>
      <dgm:spPr/>
    </dgm:pt>
    <dgm:pt modelId="{BEFED285-1185-4352-A87E-FC70203C8A0C}" type="pres">
      <dgm:prSet presAssocID="{2C10BB45-30CF-4EE5-9AD4-FC6FB7CC6032}" presName="parentLin" presStyleCnt="0"/>
      <dgm:spPr/>
    </dgm:pt>
    <dgm:pt modelId="{C127F324-2536-4DAC-B528-F3BF4106E58F}" type="pres">
      <dgm:prSet presAssocID="{2C10BB45-30CF-4EE5-9AD4-FC6FB7CC6032}" presName="parentLeftMargin" presStyleLbl="node1" presStyleIdx="2" presStyleCnt="5"/>
      <dgm:spPr/>
      <dgm:t>
        <a:bodyPr/>
        <a:lstStyle/>
        <a:p>
          <a:endParaRPr lang="en-US"/>
        </a:p>
      </dgm:t>
    </dgm:pt>
    <dgm:pt modelId="{9E91760E-6447-4087-AC8A-BDD46F306CEB}" type="pres">
      <dgm:prSet presAssocID="{2C10BB45-30CF-4EE5-9AD4-FC6FB7CC6032}" presName="parentText" presStyleLbl="node1" presStyleIdx="3" presStyleCnt="5">
        <dgm:presLayoutVars>
          <dgm:chMax val="0"/>
          <dgm:bulletEnabled val="1"/>
        </dgm:presLayoutVars>
      </dgm:prSet>
      <dgm:spPr/>
      <dgm:t>
        <a:bodyPr/>
        <a:lstStyle/>
        <a:p>
          <a:endParaRPr lang="en-US"/>
        </a:p>
      </dgm:t>
    </dgm:pt>
    <dgm:pt modelId="{3D9E6D6A-56D8-4287-8C85-549091C3F3A7}" type="pres">
      <dgm:prSet presAssocID="{2C10BB45-30CF-4EE5-9AD4-FC6FB7CC6032}" presName="negativeSpace" presStyleCnt="0"/>
      <dgm:spPr/>
    </dgm:pt>
    <dgm:pt modelId="{628545B4-BA70-4DD6-B4CC-30BECE2E4A41}" type="pres">
      <dgm:prSet presAssocID="{2C10BB45-30CF-4EE5-9AD4-FC6FB7CC6032}" presName="childText" presStyleLbl="conFgAcc1" presStyleIdx="3" presStyleCnt="5">
        <dgm:presLayoutVars>
          <dgm:bulletEnabled val="1"/>
        </dgm:presLayoutVars>
      </dgm:prSet>
      <dgm:spPr/>
    </dgm:pt>
    <dgm:pt modelId="{02E246DF-AF79-4A3E-9C06-37AB7BAC74D0}" type="pres">
      <dgm:prSet presAssocID="{96C450DC-473B-4C22-9FC2-CFAD98F5559A}" presName="spaceBetweenRectangles" presStyleCnt="0"/>
      <dgm:spPr/>
    </dgm:pt>
    <dgm:pt modelId="{D6B4F798-A551-460C-979A-1B005F5AE5CD}" type="pres">
      <dgm:prSet presAssocID="{87107685-4A6A-411A-85D2-C09F38FFCD11}" presName="parentLin" presStyleCnt="0"/>
      <dgm:spPr/>
    </dgm:pt>
    <dgm:pt modelId="{500F6E10-EB15-4D12-A323-15B5E3F8E4D1}" type="pres">
      <dgm:prSet presAssocID="{87107685-4A6A-411A-85D2-C09F38FFCD11}" presName="parentLeftMargin" presStyleLbl="node1" presStyleIdx="3" presStyleCnt="5"/>
      <dgm:spPr/>
      <dgm:t>
        <a:bodyPr/>
        <a:lstStyle/>
        <a:p>
          <a:endParaRPr lang="en-US"/>
        </a:p>
      </dgm:t>
    </dgm:pt>
    <dgm:pt modelId="{15AEE198-8B33-4432-AA65-E79DE085E2A0}" type="pres">
      <dgm:prSet presAssocID="{87107685-4A6A-411A-85D2-C09F38FFCD11}" presName="parentText" presStyleLbl="node1" presStyleIdx="4" presStyleCnt="5">
        <dgm:presLayoutVars>
          <dgm:chMax val="0"/>
          <dgm:bulletEnabled val="1"/>
        </dgm:presLayoutVars>
      </dgm:prSet>
      <dgm:spPr/>
      <dgm:t>
        <a:bodyPr/>
        <a:lstStyle/>
        <a:p>
          <a:endParaRPr lang="en-US"/>
        </a:p>
      </dgm:t>
    </dgm:pt>
    <dgm:pt modelId="{9979C3FA-A318-427C-9D7D-29FCF9C9322E}" type="pres">
      <dgm:prSet presAssocID="{87107685-4A6A-411A-85D2-C09F38FFCD11}" presName="negativeSpace" presStyleCnt="0"/>
      <dgm:spPr/>
    </dgm:pt>
    <dgm:pt modelId="{3B646C60-942F-49CA-BA82-23F7307C8A14}" type="pres">
      <dgm:prSet presAssocID="{87107685-4A6A-411A-85D2-C09F38FFCD11}" presName="childText" presStyleLbl="conFgAcc1" presStyleIdx="4" presStyleCnt="5">
        <dgm:presLayoutVars>
          <dgm:bulletEnabled val="1"/>
        </dgm:presLayoutVars>
      </dgm:prSet>
      <dgm:spPr/>
    </dgm:pt>
  </dgm:ptLst>
  <dgm:cxnLst>
    <dgm:cxn modelId="{2844CDBC-5F90-4A01-BEB3-FFA553E5BE96}" type="presOf" srcId="{87107685-4A6A-411A-85D2-C09F38FFCD11}" destId="{15AEE198-8B33-4432-AA65-E79DE085E2A0}" srcOrd="1" destOrd="0" presId="urn:microsoft.com/office/officeart/2005/8/layout/list1"/>
    <dgm:cxn modelId="{0B48192C-9F3A-4C3A-B4C8-B85663739BCA}" type="presOf" srcId="{2C10BB45-30CF-4EE5-9AD4-FC6FB7CC6032}" destId="{9E91760E-6447-4087-AC8A-BDD46F306CEB}" srcOrd="1" destOrd="0" presId="urn:microsoft.com/office/officeart/2005/8/layout/list1"/>
    <dgm:cxn modelId="{D0FB669E-CDEA-4642-AF0D-89A1FE9B6BE4}" type="presOf" srcId="{87107685-4A6A-411A-85D2-C09F38FFCD11}" destId="{500F6E10-EB15-4D12-A323-15B5E3F8E4D1}" srcOrd="0" destOrd="0" presId="urn:microsoft.com/office/officeart/2005/8/layout/list1"/>
    <dgm:cxn modelId="{C72CB57A-39D7-45BB-8A77-F84AAD7581AC}" type="presOf" srcId="{2C10BB45-30CF-4EE5-9AD4-FC6FB7CC6032}" destId="{C127F324-2536-4DAC-B528-F3BF4106E58F}" srcOrd="0" destOrd="0" presId="urn:microsoft.com/office/officeart/2005/8/layout/list1"/>
    <dgm:cxn modelId="{2C617EBF-9A49-4D40-AA35-21FEA878D798}" type="presOf" srcId="{1CFEFABF-34C0-4E05-9E01-AA346D8BA6CE}" destId="{26A8AB4F-9020-41BB-865E-C78C648CBABC}" srcOrd="1" destOrd="0" presId="urn:microsoft.com/office/officeart/2005/8/layout/list1"/>
    <dgm:cxn modelId="{80756E7B-DACE-4E72-8677-194380F10F53}" type="presOf" srcId="{E83DB2C5-80C0-4136-A53E-486C5BD0933F}" destId="{0D29196C-A4FB-4EE5-BE43-00AF36E6B8E8}" srcOrd="1" destOrd="0" presId="urn:microsoft.com/office/officeart/2005/8/layout/list1"/>
    <dgm:cxn modelId="{D637E23B-3DE1-4E6B-8B6C-75000F619632}" type="presOf" srcId="{1CFEFABF-34C0-4E05-9E01-AA346D8BA6CE}" destId="{6F3AF682-D135-432F-AC39-5DA9DA0FD148}" srcOrd="0" destOrd="0" presId="urn:microsoft.com/office/officeart/2005/8/layout/list1"/>
    <dgm:cxn modelId="{BB5316E3-DFB3-4C42-9001-B8FB545506B9}" type="presOf" srcId="{1DDFC58A-4F6A-4732-AD1E-4A913DE943A3}" destId="{F405EED9-897A-45FC-9CAD-3F50D747154B}" srcOrd="0" destOrd="0" presId="urn:microsoft.com/office/officeart/2005/8/layout/list1"/>
    <dgm:cxn modelId="{5DC07C15-991D-47C6-8818-91D831C786E9}" type="presOf" srcId="{E83DB2C5-80C0-4136-A53E-486C5BD0933F}" destId="{FBE681A2-408E-4F99-8697-EEAE298E4ED8}" srcOrd="0" destOrd="0" presId="urn:microsoft.com/office/officeart/2005/8/layout/list1"/>
    <dgm:cxn modelId="{7AE16537-619E-491D-9865-0DCC6366A056}" srcId="{E7BE160A-A8BF-4604-83D0-E029B846AC29}" destId="{E83DB2C5-80C0-4136-A53E-486C5BD0933F}" srcOrd="0" destOrd="0" parTransId="{845B2773-FE80-453A-BA70-0D3557E7DDEE}" sibTransId="{5484D01A-BB29-4C22-94FE-9E5CE474470B}"/>
    <dgm:cxn modelId="{B79AFFAB-3BB8-44AD-9A2C-7084E9B32CD7}" type="presOf" srcId="{1DDFC58A-4F6A-4732-AD1E-4A913DE943A3}" destId="{9E1159C7-C7AF-4943-9A20-9A25421630D1}" srcOrd="1" destOrd="0" presId="urn:microsoft.com/office/officeart/2005/8/layout/list1"/>
    <dgm:cxn modelId="{006B9397-96F8-400F-BA1E-5ABCFD8644C9}" srcId="{E7BE160A-A8BF-4604-83D0-E029B846AC29}" destId="{1CFEFABF-34C0-4E05-9E01-AA346D8BA6CE}" srcOrd="2" destOrd="0" parTransId="{A62D67BC-9E76-418A-9604-24199DF12433}" sibTransId="{73CCE514-B5FD-48A8-8367-44EF17701805}"/>
    <dgm:cxn modelId="{9B9A8C60-CA85-4639-8726-31986B504AB6}" srcId="{E7BE160A-A8BF-4604-83D0-E029B846AC29}" destId="{87107685-4A6A-411A-85D2-C09F38FFCD11}" srcOrd="4" destOrd="0" parTransId="{B1999AC9-76C0-44C4-8AA9-71A753BE6CCE}" sibTransId="{F18F127C-2D1F-4503-9C8D-FFDA4420B09C}"/>
    <dgm:cxn modelId="{ECBBA6CA-73E7-4385-A26F-7CE1757594D8}" type="presOf" srcId="{E7BE160A-A8BF-4604-83D0-E029B846AC29}" destId="{9E7E1280-6084-47B0-8C82-C357D00FF539}" srcOrd="0" destOrd="0" presId="urn:microsoft.com/office/officeart/2005/8/layout/list1"/>
    <dgm:cxn modelId="{8994ECEA-1A23-4A99-AD05-4E92315CA2EF}" srcId="{E7BE160A-A8BF-4604-83D0-E029B846AC29}" destId="{2C10BB45-30CF-4EE5-9AD4-FC6FB7CC6032}" srcOrd="3" destOrd="0" parTransId="{1582FB92-02A8-4012-AB42-BFF02F034FB3}" sibTransId="{96C450DC-473B-4C22-9FC2-CFAD98F5559A}"/>
    <dgm:cxn modelId="{8ABD5D63-0ED3-4273-9EF0-85BB7B468DEA}" srcId="{E7BE160A-A8BF-4604-83D0-E029B846AC29}" destId="{1DDFC58A-4F6A-4732-AD1E-4A913DE943A3}" srcOrd="1" destOrd="0" parTransId="{8B5220D1-9FBF-4752-94A2-A1F3A020B9B1}" sibTransId="{E555D610-E4B1-4EE1-A6C1-64A7A6D97228}"/>
    <dgm:cxn modelId="{0078497E-37AC-46A6-AF16-17D150B87384}" type="presParOf" srcId="{9E7E1280-6084-47B0-8C82-C357D00FF539}" destId="{D5781291-56F5-4709-ADCE-8497481F4A39}" srcOrd="0" destOrd="0" presId="urn:microsoft.com/office/officeart/2005/8/layout/list1"/>
    <dgm:cxn modelId="{435989EF-7C3A-4C61-A66A-75F855674E62}" type="presParOf" srcId="{D5781291-56F5-4709-ADCE-8497481F4A39}" destId="{FBE681A2-408E-4F99-8697-EEAE298E4ED8}" srcOrd="0" destOrd="0" presId="urn:microsoft.com/office/officeart/2005/8/layout/list1"/>
    <dgm:cxn modelId="{EA2C35A3-1B6D-4453-B12A-5D53FB40582A}" type="presParOf" srcId="{D5781291-56F5-4709-ADCE-8497481F4A39}" destId="{0D29196C-A4FB-4EE5-BE43-00AF36E6B8E8}" srcOrd="1" destOrd="0" presId="urn:microsoft.com/office/officeart/2005/8/layout/list1"/>
    <dgm:cxn modelId="{30CF6E57-7D32-4A14-9B0C-737844DDB5CA}" type="presParOf" srcId="{9E7E1280-6084-47B0-8C82-C357D00FF539}" destId="{EB7B2EF3-604F-419E-B764-93AAF2916FE8}" srcOrd="1" destOrd="0" presId="urn:microsoft.com/office/officeart/2005/8/layout/list1"/>
    <dgm:cxn modelId="{2012315E-88C7-4769-B1A9-F440A500ACF8}" type="presParOf" srcId="{9E7E1280-6084-47B0-8C82-C357D00FF539}" destId="{3DA14ACC-C3AF-45BF-B66A-4A3C0390ADB3}" srcOrd="2" destOrd="0" presId="urn:microsoft.com/office/officeart/2005/8/layout/list1"/>
    <dgm:cxn modelId="{C6332E51-3212-455C-B936-AC416BF2230B}" type="presParOf" srcId="{9E7E1280-6084-47B0-8C82-C357D00FF539}" destId="{F36649AE-AA03-4DAA-8728-9B051381E56E}" srcOrd="3" destOrd="0" presId="urn:microsoft.com/office/officeart/2005/8/layout/list1"/>
    <dgm:cxn modelId="{C44224DE-437C-4DBA-A497-063446501A5E}" type="presParOf" srcId="{9E7E1280-6084-47B0-8C82-C357D00FF539}" destId="{1FD2C356-884D-4FF1-B454-CAB293779E72}" srcOrd="4" destOrd="0" presId="urn:microsoft.com/office/officeart/2005/8/layout/list1"/>
    <dgm:cxn modelId="{553C7967-CF19-448E-9D73-EAB4AB7FB279}" type="presParOf" srcId="{1FD2C356-884D-4FF1-B454-CAB293779E72}" destId="{F405EED9-897A-45FC-9CAD-3F50D747154B}" srcOrd="0" destOrd="0" presId="urn:microsoft.com/office/officeart/2005/8/layout/list1"/>
    <dgm:cxn modelId="{7B7590FA-A801-40F2-A40D-A30A96C79093}" type="presParOf" srcId="{1FD2C356-884D-4FF1-B454-CAB293779E72}" destId="{9E1159C7-C7AF-4943-9A20-9A25421630D1}" srcOrd="1" destOrd="0" presId="urn:microsoft.com/office/officeart/2005/8/layout/list1"/>
    <dgm:cxn modelId="{71D7A8D9-3F3F-4C79-9E3C-D7210EEFC611}" type="presParOf" srcId="{9E7E1280-6084-47B0-8C82-C357D00FF539}" destId="{13CD0FBC-2ECC-4C13-9A87-5D7E2DFD7B95}" srcOrd="5" destOrd="0" presId="urn:microsoft.com/office/officeart/2005/8/layout/list1"/>
    <dgm:cxn modelId="{10F2DF50-1D07-4DD4-8CBD-B67D6B91DD52}" type="presParOf" srcId="{9E7E1280-6084-47B0-8C82-C357D00FF539}" destId="{1E4A1842-FEA5-4F53-B084-47EFD203B473}" srcOrd="6" destOrd="0" presId="urn:microsoft.com/office/officeart/2005/8/layout/list1"/>
    <dgm:cxn modelId="{739D3265-DFA7-45AF-9764-66DEA2D0F8F2}" type="presParOf" srcId="{9E7E1280-6084-47B0-8C82-C357D00FF539}" destId="{2A005734-3258-4CC7-B859-81FF73F569A9}" srcOrd="7" destOrd="0" presId="urn:microsoft.com/office/officeart/2005/8/layout/list1"/>
    <dgm:cxn modelId="{823AE6AB-640D-4E28-BA58-9219C96AFEC7}" type="presParOf" srcId="{9E7E1280-6084-47B0-8C82-C357D00FF539}" destId="{5EC4C0C1-742D-45FB-ABDE-F66B9464190D}" srcOrd="8" destOrd="0" presId="urn:microsoft.com/office/officeart/2005/8/layout/list1"/>
    <dgm:cxn modelId="{5FB233D3-8B68-45E4-BF8A-EF40C2E7E0A5}" type="presParOf" srcId="{5EC4C0C1-742D-45FB-ABDE-F66B9464190D}" destId="{6F3AF682-D135-432F-AC39-5DA9DA0FD148}" srcOrd="0" destOrd="0" presId="urn:microsoft.com/office/officeart/2005/8/layout/list1"/>
    <dgm:cxn modelId="{B1744DC9-3263-40F0-8ED1-E530DC4E29BF}" type="presParOf" srcId="{5EC4C0C1-742D-45FB-ABDE-F66B9464190D}" destId="{26A8AB4F-9020-41BB-865E-C78C648CBABC}" srcOrd="1" destOrd="0" presId="urn:microsoft.com/office/officeart/2005/8/layout/list1"/>
    <dgm:cxn modelId="{0673DBAF-1448-4359-9194-4DDDB9AC338C}" type="presParOf" srcId="{9E7E1280-6084-47B0-8C82-C357D00FF539}" destId="{7B0E7812-A80D-49E2-BC95-38B67353DA1A}" srcOrd="9" destOrd="0" presId="urn:microsoft.com/office/officeart/2005/8/layout/list1"/>
    <dgm:cxn modelId="{0812410D-0E97-4708-9170-9DBB0D35D584}" type="presParOf" srcId="{9E7E1280-6084-47B0-8C82-C357D00FF539}" destId="{0B1271BD-E9DB-4F37-9FC9-AFE7B4F8ED0F}" srcOrd="10" destOrd="0" presId="urn:microsoft.com/office/officeart/2005/8/layout/list1"/>
    <dgm:cxn modelId="{0FA2B452-D025-4C01-AB2B-2BA5A0F787F1}" type="presParOf" srcId="{9E7E1280-6084-47B0-8C82-C357D00FF539}" destId="{C97EFD42-8255-4609-9470-E17833859AB8}" srcOrd="11" destOrd="0" presId="urn:microsoft.com/office/officeart/2005/8/layout/list1"/>
    <dgm:cxn modelId="{05BE6165-15BC-4A3A-9823-E1860582EF9F}" type="presParOf" srcId="{9E7E1280-6084-47B0-8C82-C357D00FF539}" destId="{BEFED285-1185-4352-A87E-FC70203C8A0C}" srcOrd="12" destOrd="0" presId="urn:microsoft.com/office/officeart/2005/8/layout/list1"/>
    <dgm:cxn modelId="{1B28C44C-CD77-40C9-9AD4-166C6B4A89D4}" type="presParOf" srcId="{BEFED285-1185-4352-A87E-FC70203C8A0C}" destId="{C127F324-2536-4DAC-B528-F3BF4106E58F}" srcOrd="0" destOrd="0" presId="urn:microsoft.com/office/officeart/2005/8/layout/list1"/>
    <dgm:cxn modelId="{0D4FBF8A-D66E-4B4A-A44A-08C5896C0905}" type="presParOf" srcId="{BEFED285-1185-4352-A87E-FC70203C8A0C}" destId="{9E91760E-6447-4087-AC8A-BDD46F306CEB}" srcOrd="1" destOrd="0" presId="urn:microsoft.com/office/officeart/2005/8/layout/list1"/>
    <dgm:cxn modelId="{CD013D44-3BDD-47A1-964F-F729F9E6BA67}" type="presParOf" srcId="{9E7E1280-6084-47B0-8C82-C357D00FF539}" destId="{3D9E6D6A-56D8-4287-8C85-549091C3F3A7}" srcOrd="13" destOrd="0" presId="urn:microsoft.com/office/officeart/2005/8/layout/list1"/>
    <dgm:cxn modelId="{66A1ACA3-95D4-4242-9158-108062586A7A}" type="presParOf" srcId="{9E7E1280-6084-47B0-8C82-C357D00FF539}" destId="{628545B4-BA70-4DD6-B4CC-30BECE2E4A41}" srcOrd="14" destOrd="0" presId="urn:microsoft.com/office/officeart/2005/8/layout/list1"/>
    <dgm:cxn modelId="{FEB31E2D-AC89-48D5-A41D-07E1AB4CF8FF}" type="presParOf" srcId="{9E7E1280-6084-47B0-8C82-C357D00FF539}" destId="{02E246DF-AF79-4A3E-9C06-37AB7BAC74D0}" srcOrd="15" destOrd="0" presId="urn:microsoft.com/office/officeart/2005/8/layout/list1"/>
    <dgm:cxn modelId="{7AEEC6E0-1D9A-45F9-93A5-786039D8D540}" type="presParOf" srcId="{9E7E1280-6084-47B0-8C82-C357D00FF539}" destId="{D6B4F798-A551-460C-979A-1B005F5AE5CD}" srcOrd="16" destOrd="0" presId="urn:microsoft.com/office/officeart/2005/8/layout/list1"/>
    <dgm:cxn modelId="{513D5CDA-0171-47E4-980E-79221F053384}" type="presParOf" srcId="{D6B4F798-A551-460C-979A-1B005F5AE5CD}" destId="{500F6E10-EB15-4D12-A323-15B5E3F8E4D1}" srcOrd="0" destOrd="0" presId="urn:microsoft.com/office/officeart/2005/8/layout/list1"/>
    <dgm:cxn modelId="{BAD3FCEB-0ABF-428D-9A01-5C2F04641BEF}" type="presParOf" srcId="{D6B4F798-A551-460C-979A-1B005F5AE5CD}" destId="{15AEE198-8B33-4432-AA65-E79DE085E2A0}" srcOrd="1" destOrd="0" presId="urn:microsoft.com/office/officeart/2005/8/layout/list1"/>
    <dgm:cxn modelId="{F875EECA-C6D6-4729-AE77-23DC28373864}" type="presParOf" srcId="{9E7E1280-6084-47B0-8C82-C357D00FF539}" destId="{9979C3FA-A318-427C-9D7D-29FCF9C9322E}" srcOrd="17" destOrd="0" presId="urn:microsoft.com/office/officeart/2005/8/layout/list1"/>
    <dgm:cxn modelId="{4A4E7728-91A2-44F6-8C02-3C78A97ADECC}" type="presParOf" srcId="{9E7E1280-6084-47B0-8C82-C357D00FF539}" destId="{3B646C60-942F-49CA-BA82-23F7307C8A14}" srcOrd="18"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54767589-57E0-47D6-9381-81CB871AF90D}" type="doc">
      <dgm:prSet loTypeId="urn:microsoft.com/office/officeart/2005/8/layout/hList1" loCatId="list" qsTypeId="urn:microsoft.com/office/officeart/2005/8/quickstyle/simple5" qsCatId="simple" csTypeId="urn:microsoft.com/office/officeart/2005/8/colors/accent2_2" csCatId="accent2" phldr="1"/>
      <dgm:spPr/>
      <dgm:t>
        <a:bodyPr/>
        <a:lstStyle/>
        <a:p>
          <a:endParaRPr lang="en-US"/>
        </a:p>
      </dgm:t>
    </dgm:pt>
    <dgm:pt modelId="{E332F5C8-C333-4044-942D-712F4C4DDFD1}">
      <dgm:prSet phldrT="[Text]" custT="1"/>
      <dgm:spPr/>
      <dgm:t>
        <a:bodyPr/>
        <a:lstStyle/>
        <a:p>
          <a:r>
            <a:rPr lang="en-US" sz="1600" b="1" dirty="0" smtClean="0"/>
            <a:t>SITUATION</a:t>
          </a:r>
          <a:endParaRPr lang="en-US" sz="1600" b="1" dirty="0"/>
        </a:p>
      </dgm:t>
    </dgm:pt>
    <dgm:pt modelId="{C9DD95D2-065C-48F9-BD82-5C8EEE0E57B4}" type="parTrans" cxnId="{1CDD9893-AF9A-48C7-BFEE-C5B4CA5C33F6}">
      <dgm:prSet/>
      <dgm:spPr/>
      <dgm:t>
        <a:bodyPr/>
        <a:lstStyle/>
        <a:p>
          <a:endParaRPr lang="en-US"/>
        </a:p>
      </dgm:t>
    </dgm:pt>
    <dgm:pt modelId="{AC2A42B1-CE7F-400B-873F-94860E626DD1}" type="sibTrans" cxnId="{1CDD9893-AF9A-48C7-BFEE-C5B4CA5C33F6}">
      <dgm:prSet/>
      <dgm:spPr/>
      <dgm:t>
        <a:bodyPr/>
        <a:lstStyle/>
        <a:p>
          <a:endParaRPr lang="en-US"/>
        </a:p>
      </dgm:t>
    </dgm:pt>
    <dgm:pt modelId="{64A59F96-016F-4A68-A341-D0C09ED4468E}">
      <dgm:prSet phldrT="[Text]" custT="1"/>
      <dgm:spPr/>
      <dgm:t>
        <a:bodyPr/>
        <a:lstStyle/>
        <a:p>
          <a:r>
            <a:rPr lang="en-US" sz="1400" dirty="0" smtClean="0"/>
            <a:t>Lots of financial services firms are in “crisis mode” trying to keep from going bankrupt</a:t>
          </a:r>
          <a:br>
            <a:rPr lang="en-US" sz="1400" dirty="0" smtClean="0"/>
          </a:br>
          <a:endParaRPr lang="en-US" sz="1400" dirty="0"/>
        </a:p>
      </dgm:t>
    </dgm:pt>
    <dgm:pt modelId="{AD25A311-5C83-42B9-BE73-88D5F89C5D5F}" type="parTrans" cxnId="{A8967D3C-1849-456B-AFF0-69B61CD288EE}">
      <dgm:prSet/>
      <dgm:spPr/>
      <dgm:t>
        <a:bodyPr/>
        <a:lstStyle/>
        <a:p>
          <a:endParaRPr lang="en-US"/>
        </a:p>
      </dgm:t>
    </dgm:pt>
    <dgm:pt modelId="{08BC35E9-1C32-4046-A352-6C4814B3F6B6}" type="sibTrans" cxnId="{A8967D3C-1849-456B-AFF0-69B61CD288EE}">
      <dgm:prSet/>
      <dgm:spPr/>
      <dgm:t>
        <a:bodyPr/>
        <a:lstStyle/>
        <a:p>
          <a:endParaRPr lang="en-US"/>
        </a:p>
      </dgm:t>
    </dgm:pt>
    <dgm:pt modelId="{DBCEAF93-72CE-4BDB-8DFB-77CE713ED957}">
      <dgm:prSet phldrT="[Text]" custT="1"/>
      <dgm:spPr/>
      <dgm:t>
        <a:bodyPr/>
        <a:lstStyle/>
        <a:p>
          <a:r>
            <a:rPr lang="en-US" sz="1400" dirty="0" smtClean="0"/>
            <a:t>Some of their troubles are a result of “nature” – preexisting company troubles</a:t>
          </a:r>
          <a:endParaRPr lang="en-US" sz="1400" dirty="0"/>
        </a:p>
      </dgm:t>
    </dgm:pt>
    <dgm:pt modelId="{60837914-94FB-4439-8CED-554745A61CC1}" type="parTrans" cxnId="{E5825E16-9402-42DC-82C5-D385F119EADD}">
      <dgm:prSet/>
      <dgm:spPr/>
      <dgm:t>
        <a:bodyPr/>
        <a:lstStyle/>
        <a:p>
          <a:endParaRPr lang="en-US"/>
        </a:p>
      </dgm:t>
    </dgm:pt>
    <dgm:pt modelId="{D471AE77-C176-42B8-A472-E08A9D2B6B1A}" type="sibTrans" cxnId="{E5825E16-9402-42DC-82C5-D385F119EADD}">
      <dgm:prSet/>
      <dgm:spPr/>
      <dgm:t>
        <a:bodyPr/>
        <a:lstStyle/>
        <a:p>
          <a:endParaRPr lang="en-US"/>
        </a:p>
      </dgm:t>
    </dgm:pt>
    <dgm:pt modelId="{797029D1-2768-43DB-B3B4-CABA8795FEEC}">
      <dgm:prSet phldrT="[Text]" custT="1"/>
      <dgm:spPr/>
      <dgm:t>
        <a:bodyPr/>
        <a:lstStyle/>
        <a:p>
          <a:r>
            <a:rPr lang="en-US" sz="1600" b="1" dirty="0" smtClean="0"/>
            <a:t>QUESTION</a:t>
          </a:r>
          <a:endParaRPr lang="en-US" sz="1600" b="1" dirty="0"/>
        </a:p>
      </dgm:t>
    </dgm:pt>
    <dgm:pt modelId="{E4F9E3C7-00FD-4AD9-8106-4CC30D95D324}" type="parTrans" cxnId="{5549B259-4FB4-481E-9F90-C59914DB2E4B}">
      <dgm:prSet/>
      <dgm:spPr/>
      <dgm:t>
        <a:bodyPr/>
        <a:lstStyle/>
        <a:p>
          <a:endParaRPr lang="en-US"/>
        </a:p>
      </dgm:t>
    </dgm:pt>
    <dgm:pt modelId="{6401D6FB-D433-4B90-8C64-FDC4448C9AD7}" type="sibTrans" cxnId="{5549B259-4FB4-481E-9F90-C59914DB2E4B}">
      <dgm:prSet/>
      <dgm:spPr/>
      <dgm:t>
        <a:bodyPr/>
        <a:lstStyle/>
        <a:p>
          <a:endParaRPr lang="en-US"/>
        </a:p>
      </dgm:t>
    </dgm:pt>
    <dgm:pt modelId="{FF935CFB-1F8E-4659-9D90-085BBD19D75D}">
      <dgm:prSet phldrT="[Text]" custT="1"/>
      <dgm:spPr/>
      <dgm:t>
        <a:bodyPr/>
        <a:lstStyle/>
        <a:p>
          <a:r>
            <a:rPr lang="en-US" sz="1400" dirty="0" smtClean="0"/>
            <a:t>As a firm in crisis, what actions should you take to stave off bankruptcy without annoying your shareholders too much?</a:t>
          </a:r>
          <a:br>
            <a:rPr lang="en-US" sz="1400" dirty="0" smtClean="0"/>
          </a:br>
          <a:endParaRPr lang="en-US" sz="1400" dirty="0"/>
        </a:p>
      </dgm:t>
    </dgm:pt>
    <dgm:pt modelId="{B51CF4A0-701D-40BA-80AC-1AC96309C1C1}" type="parTrans" cxnId="{B4DF4AAA-A79A-45CC-843A-E20E243BE47B}">
      <dgm:prSet/>
      <dgm:spPr/>
      <dgm:t>
        <a:bodyPr/>
        <a:lstStyle/>
        <a:p>
          <a:endParaRPr lang="en-US"/>
        </a:p>
      </dgm:t>
    </dgm:pt>
    <dgm:pt modelId="{AD7AB8E2-2E59-4A36-A9E2-4A55F7B16CD0}" type="sibTrans" cxnId="{B4DF4AAA-A79A-45CC-843A-E20E243BE47B}">
      <dgm:prSet/>
      <dgm:spPr/>
      <dgm:t>
        <a:bodyPr/>
        <a:lstStyle/>
        <a:p>
          <a:endParaRPr lang="en-US"/>
        </a:p>
      </dgm:t>
    </dgm:pt>
    <dgm:pt modelId="{D24E86D5-FC04-4A30-B73B-D61C0730AB43}">
      <dgm:prSet phldrT="[Text]" custT="1"/>
      <dgm:spPr/>
      <dgm:t>
        <a:bodyPr/>
        <a:lstStyle/>
        <a:p>
          <a:r>
            <a:rPr lang="en-US" sz="1400" dirty="0" smtClean="0"/>
            <a:t>What are the constraints to the actions that would minimize the bankruptcy risk?</a:t>
          </a:r>
          <a:endParaRPr lang="en-US" sz="1400" dirty="0"/>
        </a:p>
      </dgm:t>
    </dgm:pt>
    <dgm:pt modelId="{AE616BDA-DE9D-4027-B895-C69617959C99}" type="parTrans" cxnId="{93B1DD86-4E52-4564-BE28-3694EA790569}">
      <dgm:prSet/>
      <dgm:spPr/>
      <dgm:t>
        <a:bodyPr/>
        <a:lstStyle/>
        <a:p>
          <a:endParaRPr lang="en-US"/>
        </a:p>
      </dgm:t>
    </dgm:pt>
    <dgm:pt modelId="{C912B288-52DF-440D-9C09-6AB3347D9AD7}" type="sibTrans" cxnId="{93B1DD86-4E52-4564-BE28-3694EA790569}">
      <dgm:prSet/>
      <dgm:spPr/>
      <dgm:t>
        <a:bodyPr/>
        <a:lstStyle/>
        <a:p>
          <a:endParaRPr lang="en-US"/>
        </a:p>
      </dgm:t>
    </dgm:pt>
    <dgm:pt modelId="{EC322C58-9101-473B-8F0B-0C54090EF787}">
      <dgm:prSet phldrT="[Text]" custT="1"/>
      <dgm:spPr/>
      <dgm:t>
        <a:bodyPr/>
        <a:lstStyle/>
        <a:p>
          <a:r>
            <a:rPr lang="en-US" sz="1600" b="1" dirty="0" smtClean="0"/>
            <a:t>ANALYSIS</a:t>
          </a:r>
          <a:endParaRPr lang="en-US" sz="1600" b="1" dirty="0"/>
        </a:p>
      </dgm:t>
    </dgm:pt>
    <dgm:pt modelId="{52E65CF5-1370-4283-A6DE-0FF55FE48FF2}" type="parTrans" cxnId="{BC447A35-FA9F-4C2E-9915-435533243719}">
      <dgm:prSet/>
      <dgm:spPr/>
      <dgm:t>
        <a:bodyPr/>
        <a:lstStyle/>
        <a:p>
          <a:endParaRPr lang="en-US"/>
        </a:p>
      </dgm:t>
    </dgm:pt>
    <dgm:pt modelId="{9493FCF0-2C73-442B-9D5A-422DD002D8CE}" type="sibTrans" cxnId="{BC447A35-FA9F-4C2E-9915-435533243719}">
      <dgm:prSet/>
      <dgm:spPr/>
      <dgm:t>
        <a:bodyPr/>
        <a:lstStyle/>
        <a:p>
          <a:endParaRPr lang="en-US"/>
        </a:p>
      </dgm:t>
    </dgm:pt>
    <dgm:pt modelId="{CF79B8D7-53D8-4EA5-B72F-4D6D6F383803}">
      <dgm:prSet phldrT="[Text]" custT="1"/>
      <dgm:spPr/>
      <dgm:t>
        <a:bodyPr/>
        <a:lstStyle/>
        <a:p>
          <a:r>
            <a:rPr lang="en-US" sz="1400" dirty="0" smtClean="0"/>
            <a:t>Our model picks actions for a company given its starting conditions coming into the financial crisis</a:t>
          </a:r>
          <a:br>
            <a:rPr lang="en-US" sz="1400" dirty="0" smtClean="0"/>
          </a:br>
          <a:endParaRPr lang="en-US" sz="1400" dirty="0"/>
        </a:p>
      </dgm:t>
    </dgm:pt>
    <dgm:pt modelId="{E2D3333A-46B9-4EA3-B744-687E199AB17E}" type="parTrans" cxnId="{8C241610-853C-4851-82CB-76AD6098E35A}">
      <dgm:prSet/>
      <dgm:spPr/>
      <dgm:t>
        <a:bodyPr/>
        <a:lstStyle/>
        <a:p>
          <a:endParaRPr lang="en-US"/>
        </a:p>
      </dgm:t>
    </dgm:pt>
    <dgm:pt modelId="{980E9105-5E7D-4A75-9A02-8BD253AF056A}" type="sibTrans" cxnId="{8C241610-853C-4851-82CB-76AD6098E35A}">
      <dgm:prSet/>
      <dgm:spPr/>
      <dgm:t>
        <a:bodyPr/>
        <a:lstStyle/>
        <a:p>
          <a:endParaRPr lang="en-US"/>
        </a:p>
      </dgm:t>
    </dgm:pt>
    <dgm:pt modelId="{7758F381-E877-4226-BF1B-3C49BA6D6910}">
      <dgm:prSet phldrT="[Text]" custT="1"/>
      <dgm:spPr/>
      <dgm:t>
        <a:bodyPr/>
        <a:lstStyle/>
        <a:p>
          <a:r>
            <a:rPr lang="en-US" sz="1400" dirty="0" smtClean="0"/>
            <a:t>Based on the “razors” model in the course</a:t>
          </a:r>
          <a:br>
            <a:rPr lang="en-US" sz="1400" dirty="0" smtClean="0"/>
          </a:br>
          <a:endParaRPr lang="en-US" sz="1400" dirty="0"/>
        </a:p>
      </dgm:t>
    </dgm:pt>
    <dgm:pt modelId="{35E4CCE2-A391-49ED-98CE-75750901AEBF}" type="parTrans" cxnId="{A141D191-B659-460F-91E2-691EAC3AF068}">
      <dgm:prSet/>
      <dgm:spPr/>
      <dgm:t>
        <a:bodyPr/>
        <a:lstStyle/>
        <a:p>
          <a:endParaRPr lang="en-US"/>
        </a:p>
      </dgm:t>
    </dgm:pt>
    <dgm:pt modelId="{8DDDD8C6-673F-49AA-89EB-C04D8A927FDC}" type="sibTrans" cxnId="{A141D191-B659-460F-91E2-691EAC3AF068}">
      <dgm:prSet/>
      <dgm:spPr/>
      <dgm:t>
        <a:bodyPr/>
        <a:lstStyle/>
        <a:p>
          <a:endParaRPr lang="en-US"/>
        </a:p>
      </dgm:t>
    </dgm:pt>
    <dgm:pt modelId="{23037B7F-D3D5-4BD9-9718-FDA0F6529E07}">
      <dgm:prSet phldrT="[Text]" custT="1"/>
      <dgm:spPr/>
      <dgm:t>
        <a:bodyPr/>
        <a:lstStyle/>
        <a:p>
          <a:endParaRPr lang="en-US" sz="1400" dirty="0"/>
        </a:p>
      </dgm:t>
    </dgm:pt>
    <dgm:pt modelId="{C52BC01B-9E4C-4996-B2F6-25B18B2FC76C}" type="parTrans" cxnId="{B02BBC66-6043-4D87-B234-0732A03AF9A0}">
      <dgm:prSet/>
      <dgm:spPr/>
      <dgm:t>
        <a:bodyPr/>
        <a:lstStyle/>
        <a:p>
          <a:endParaRPr lang="en-US"/>
        </a:p>
      </dgm:t>
    </dgm:pt>
    <dgm:pt modelId="{10651806-00C6-4DB7-8F3C-C357AF693DC3}" type="sibTrans" cxnId="{B02BBC66-6043-4D87-B234-0732A03AF9A0}">
      <dgm:prSet/>
      <dgm:spPr/>
      <dgm:t>
        <a:bodyPr/>
        <a:lstStyle/>
        <a:p>
          <a:endParaRPr lang="en-US"/>
        </a:p>
      </dgm:t>
    </dgm:pt>
    <dgm:pt modelId="{C29BA685-3046-448C-B394-7FBEFF07C633}">
      <dgm:prSet phldrT="[Text]" custT="1"/>
      <dgm:spPr/>
      <dgm:t>
        <a:bodyPr/>
        <a:lstStyle/>
        <a:p>
          <a:r>
            <a:rPr lang="en-US" sz="1400" dirty="0" smtClean="0"/>
            <a:t>Solver setup to minimize bankruptcy risk while maintaining shareholder happiness and not exceeding limits on action “cost”</a:t>
          </a:r>
          <a:br>
            <a:rPr lang="en-US" sz="1400" dirty="0" smtClean="0"/>
          </a:br>
          <a:endParaRPr lang="en-US" sz="1400" dirty="0"/>
        </a:p>
      </dgm:t>
    </dgm:pt>
    <dgm:pt modelId="{B6D624DC-214A-42EE-914E-2FF34CB4D8E8}" type="parTrans" cxnId="{CD3E81E6-C384-4EEB-8B53-FA15278913DB}">
      <dgm:prSet/>
      <dgm:spPr/>
      <dgm:t>
        <a:bodyPr/>
        <a:lstStyle/>
        <a:p>
          <a:endParaRPr lang="en-US"/>
        </a:p>
      </dgm:t>
    </dgm:pt>
    <dgm:pt modelId="{44CCD2BF-23DF-424B-AF18-911CA1A064CE}" type="sibTrans" cxnId="{CD3E81E6-C384-4EEB-8B53-FA15278913DB}">
      <dgm:prSet/>
      <dgm:spPr/>
      <dgm:t>
        <a:bodyPr/>
        <a:lstStyle/>
        <a:p>
          <a:endParaRPr lang="en-US"/>
        </a:p>
      </dgm:t>
    </dgm:pt>
    <dgm:pt modelId="{06CD11EE-3F10-4ED6-B858-47879439C866}">
      <dgm:prSet phldrT="[Text]" custT="1"/>
      <dgm:spPr/>
      <dgm:t>
        <a:bodyPr/>
        <a:lstStyle/>
        <a:p>
          <a:endParaRPr lang="en-US" sz="1400" dirty="0"/>
        </a:p>
      </dgm:t>
    </dgm:pt>
    <dgm:pt modelId="{65FF0920-E242-4274-8DC7-7E98704EE50B}" type="parTrans" cxnId="{4A4C1570-7843-4464-A90D-C90447DB280D}">
      <dgm:prSet/>
      <dgm:spPr/>
      <dgm:t>
        <a:bodyPr/>
        <a:lstStyle/>
        <a:p>
          <a:endParaRPr lang="en-US"/>
        </a:p>
      </dgm:t>
    </dgm:pt>
    <dgm:pt modelId="{97285EA5-38BC-4603-95A9-623FF0214BFE}" type="sibTrans" cxnId="{4A4C1570-7843-4464-A90D-C90447DB280D}">
      <dgm:prSet/>
      <dgm:spPr/>
      <dgm:t>
        <a:bodyPr/>
        <a:lstStyle/>
        <a:p>
          <a:endParaRPr lang="en-US"/>
        </a:p>
      </dgm:t>
    </dgm:pt>
    <dgm:pt modelId="{238F3B22-C1A2-4FE9-8C08-5EA5E68018A7}">
      <dgm:prSet phldrT="[Text]" custT="1"/>
      <dgm:spPr/>
      <dgm:t>
        <a:bodyPr/>
        <a:lstStyle/>
        <a:p>
          <a:r>
            <a:rPr lang="en-US" sz="1400" dirty="0" smtClean="0"/>
            <a:t>Easy to try “what-if” situations or evaluate historical decisions</a:t>
          </a:r>
          <a:endParaRPr lang="en-US" sz="1400" dirty="0"/>
        </a:p>
      </dgm:t>
    </dgm:pt>
    <dgm:pt modelId="{864BCB01-15F5-4FA5-B44E-B7430A407592}" type="parTrans" cxnId="{A2470EE5-7563-46F8-9769-29744361147B}">
      <dgm:prSet/>
      <dgm:spPr/>
      <dgm:t>
        <a:bodyPr/>
        <a:lstStyle/>
        <a:p>
          <a:endParaRPr lang="en-US"/>
        </a:p>
      </dgm:t>
    </dgm:pt>
    <dgm:pt modelId="{E7E16250-F788-4543-BB8F-3FADDD2FE5E5}" type="sibTrans" cxnId="{A2470EE5-7563-46F8-9769-29744361147B}">
      <dgm:prSet/>
      <dgm:spPr/>
      <dgm:t>
        <a:bodyPr/>
        <a:lstStyle/>
        <a:p>
          <a:endParaRPr lang="en-US"/>
        </a:p>
      </dgm:t>
    </dgm:pt>
    <dgm:pt modelId="{8BF170B7-0E52-481E-96CA-DAB01D580B06}" type="pres">
      <dgm:prSet presAssocID="{54767589-57E0-47D6-9381-81CB871AF90D}" presName="Name0" presStyleCnt="0">
        <dgm:presLayoutVars>
          <dgm:dir/>
          <dgm:animLvl val="lvl"/>
          <dgm:resizeHandles val="exact"/>
        </dgm:presLayoutVars>
      </dgm:prSet>
      <dgm:spPr/>
      <dgm:t>
        <a:bodyPr/>
        <a:lstStyle/>
        <a:p>
          <a:endParaRPr lang="en-US"/>
        </a:p>
      </dgm:t>
    </dgm:pt>
    <dgm:pt modelId="{12C2E11A-0EA5-4FB6-B528-137730E26F11}" type="pres">
      <dgm:prSet presAssocID="{E332F5C8-C333-4044-942D-712F4C4DDFD1}" presName="composite" presStyleCnt="0"/>
      <dgm:spPr/>
    </dgm:pt>
    <dgm:pt modelId="{60F5E9B5-27E7-4B19-BF6F-37865105D660}" type="pres">
      <dgm:prSet presAssocID="{E332F5C8-C333-4044-942D-712F4C4DDFD1}" presName="parTx" presStyleLbl="alignNode1" presStyleIdx="0" presStyleCnt="3">
        <dgm:presLayoutVars>
          <dgm:chMax val="0"/>
          <dgm:chPref val="0"/>
          <dgm:bulletEnabled val="1"/>
        </dgm:presLayoutVars>
      </dgm:prSet>
      <dgm:spPr/>
      <dgm:t>
        <a:bodyPr/>
        <a:lstStyle/>
        <a:p>
          <a:endParaRPr lang="en-US"/>
        </a:p>
      </dgm:t>
    </dgm:pt>
    <dgm:pt modelId="{8588C233-B0D6-4123-8141-23793657E296}" type="pres">
      <dgm:prSet presAssocID="{E332F5C8-C333-4044-942D-712F4C4DDFD1}" presName="desTx" presStyleLbl="alignAccFollowNode1" presStyleIdx="0" presStyleCnt="3">
        <dgm:presLayoutVars>
          <dgm:bulletEnabled val="1"/>
        </dgm:presLayoutVars>
      </dgm:prSet>
      <dgm:spPr/>
      <dgm:t>
        <a:bodyPr/>
        <a:lstStyle/>
        <a:p>
          <a:endParaRPr lang="en-US"/>
        </a:p>
      </dgm:t>
    </dgm:pt>
    <dgm:pt modelId="{2A7833D5-7401-49D3-99FF-4CCE7F22AF52}" type="pres">
      <dgm:prSet presAssocID="{AC2A42B1-CE7F-400B-873F-94860E626DD1}" presName="space" presStyleCnt="0"/>
      <dgm:spPr/>
    </dgm:pt>
    <dgm:pt modelId="{188E557C-D435-4A0E-96B9-77511D752BBB}" type="pres">
      <dgm:prSet presAssocID="{797029D1-2768-43DB-B3B4-CABA8795FEEC}" presName="composite" presStyleCnt="0"/>
      <dgm:spPr/>
    </dgm:pt>
    <dgm:pt modelId="{133A7A1E-1546-4FF8-A159-7F2F56D960AC}" type="pres">
      <dgm:prSet presAssocID="{797029D1-2768-43DB-B3B4-CABA8795FEEC}" presName="parTx" presStyleLbl="alignNode1" presStyleIdx="1" presStyleCnt="3">
        <dgm:presLayoutVars>
          <dgm:chMax val="0"/>
          <dgm:chPref val="0"/>
          <dgm:bulletEnabled val="1"/>
        </dgm:presLayoutVars>
      </dgm:prSet>
      <dgm:spPr/>
      <dgm:t>
        <a:bodyPr/>
        <a:lstStyle/>
        <a:p>
          <a:endParaRPr lang="en-US"/>
        </a:p>
      </dgm:t>
    </dgm:pt>
    <dgm:pt modelId="{91919F80-1206-4FD4-8518-D0A400F04733}" type="pres">
      <dgm:prSet presAssocID="{797029D1-2768-43DB-B3B4-CABA8795FEEC}" presName="desTx" presStyleLbl="alignAccFollowNode1" presStyleIdx="1" presStyleCnt="3">
        <dgm:presLayoutVars>
          <dgm:bulletEnabled val="1"/>
        </dgm:presLayoutVars>
      </dgm:prSet>
      <dgm:spPr/>
      <dgm:t>
        <a:bodyPr/>
        <a:lstStyle/>
        <a:p>
          <a:endParaRPr lang="en-US"/>
        </a:p>
      </dgm:t>
    </dgm:pt>
    <dgm:pt modelId="{D49B652A-AA38-4EAC-A21E-78F0059D7F87}" type="pres">
      <dgm:prSet presAssocID="{6401D6FB-D433-4B90-8C64-FDC4448C9AD7}" presName="space" presStyleCnt="0"/>
      <dgm:spPr/>
    </dgm:pt>
    <dgm:pt modelId="{279A9D54-7647-47B0-9789-ECC0681CC336}" type="pres">
      <dgm:prSet presAssocID="{EC322C58-9101-473B-8F0B-0C54090EF787}" presName="composite" presStyleCnt="0"/>
      <dgm:spPr/>
    </dgm:pt>
    <dgm:pt modelId="{904CB990-1694-4719-857F-2EAD0707B9DA}" type="pres">
      <dgm:prSet presAssocID="{EC322C58-9101-473B-8F0B-0C54090EF787}" presName="parTx" presStyleLbl="alignNode1" presStyleIdx="2" presStyleCnt="3">
        <dgm:presLayoutVars>
          <dgm:chMax val="0"/>
          <dgm:chPref val="0"/>
          <dgm:bulletEnabled val="1"/>
        </dgm:presLayoutVars>
      </dgm:prSet>
      <dgm:spPr/>
      <dgm:t>
        <a:bodyPr/>
        <a:lstStyle/>
        <a:p>
          <a:endParaRPr lang="en-US"/>
        </a:p>
      </dgm:t>
    </dgm:pt>
    <dgm:pt modelId="{87D8739A-6100-4894-9B1B-0A5BDE70F5C0}" type="pres">
      <dgm:prSet presAssocID="{EC322C58-9101-473B-8F0B-0C54090EF787}" presName="desTx" presStyleLbl="alignAccFollowNode1" presStyleIdx="2" presStyleCnt="3">
        <dgm:presLayoutVars>
          <dgm:bulletEnabled val="1"/>
        </dgm:presLayoutVars>
      </dgm:prSet>
      <dgm:spPr/>
      <dgm:t>
        <a:bodyPr/>
        <a:lstStyle/>
        <a:p>
          <a:endParaRPr lang="en-US"/>
        </a:p>
      </dgm:t>
    </dgm:pt>
  </dgm:ptLst>
  <dgm:cxnLst>
    <dgm:cxn modelId="{BF498C0C-379C-43C7-85F9-01BE4CF333DF}" type="presOf" srcId="{D24E86D5-FC04-4A30-B73B-D61C0730AB43}" destId="{91919F80-1206-4FD4-8518-D0A400F04733}" srcOrd="0" destOrd="1" presId="urn:microsoft.com/office/officeart/2005/8/layout/hList1"/>
    <dgm:cxn modelId="{8A6F2FCD-E219-4676-8652-45C16EFD9849}" type="presOf" srcId="{797029D1-2768-43DB-B3B4-CABA8795FEEC}" destId="{133A7A1E-1546-4FF8-A159-7F2F56D960AC}" srcOrd="0" destOrd="0" presId="urn:microsoft.com/office/officeart/2005/8/layout/hList1"/>
    <dgm:cxn modelId="{4A4C1570-7843-4464-A90D-C90447DB280D}" srcId="{EC322C58-9101-473B-8F0B-0C54090EF787}" destId="{06CD11EE-3F10-4ED6-B858-47879439C866}" srcOrd="4" destOrd="0" parTransId="{65FF0920-E242-4274-8DC7-7E98704EE50B}" sibTransId="{97285EA5-38BC-4603-95A9-623FF0214BFE}"/>
    <dgm:cxn modelId="{03626FC7-D743-4281-A7BE-8ABB2D49D1E5}" type="presOf" srcId="{C29BA685-3046-448C-B394-7FBEFF07C633}" destId="{87D8739A-6100-4894-9B1B-0A5BDE70F5C0}" srcOrd="0" destOrd="2" presId="urn:microsoft.com/office/officeart/2005/8/layout/hList1"/>
    <dgm:cxn modelId="{F4482134-F998-4A18-853F-54DF3E7A986C}" type="presOf" srcId="{E332F5C8-C333-4044-942D-712F4C4DDFD1}" destId="{60F5E9B5-27E7-4B19-BF6F-37865105D660}" srcOrd="0" destOrd="0" presId="urn:microsoft.com/office/officeart/2005/8/layout/hList1"/>
    <dgm:cxn modelId="{1005BE62-6AF3-4B8A-85FD-D0FB32649BBD}" type="presOf" srcId="{54767589-57E0-47D6-9381-81CB871AF90D}" destId="{8BF170B7-0E52-481E-96CA-DAB01D580B06}" srcOrd="0" destOrd="0" presId="urn:microsoft.com/office/officeart/2005/8/layout/hList1"/>
    <dgm:cxn modelId="{8C241610-853C-4851-82CB-76AD6098E35A}" srcId="{EC322C58-9101-473B-8F0B-0C54090EF787}" destId="{CF79B8D7-53D8-4EA5-B72F-4D6D6F383803}" srcOrd="0" destOrd="0" parTransId="{E2D3333A-46B9-4EA3-B744-687E199AB17E}" sibTransId="{980E9105-5E7D-4A75-9A02-8BD253AF056A}"/>
    <dgm:cxn modelId="{93B1DD86-4E52-4564-BE28-3694EA790569}" srcId="{797029D1-2768-43DB-B3B4-CABA8795FEEC}" destId="{D24E86D5-FC04-4A30-B73B-D61C0730AB43}" srcOrd="1" destOrd="0" parTransId="{AE616BDA-DE9D-4027-B895-C69617959C99}" sibTransId="{C912B288-52DF-440D-9C09-6AB3347D9AD7}"/>
    <dgm:cxn modelId="{BC447A35-FA9F-4C2E-9915-435533243719}" srcId="{54767589-57E0-47D6-9381-81CB871AF90D}" destId="{EC322C58-9101-473B-8F0B-0C54090EF787}" srcOrd="2" destOrd="0" parTransId="{52E65CF5-1370-4283-A6DE-0FF55FE48FF2}" sibTransId="{9493FCF0-2C73-442B-9D5A-422DD002D8CE}"/>
    <dgm:cxn modelId="{CD3E81E6-C384-4EEB-8B53-FA15278913DB}" srcId="{EC322C58-9101-473B-8F0B-0C54090EF787}" destId="{C29BA685-3046-448C-B394-7FBEFF07C633}" srcOrd="2" destOrd="0" parTransId="{B6D624DC-214A-42EE-914E-2FF34CB4D8E8}" sibTransId="{44CCD2BF-23DF-424B-AF18-911CA1A064CE}"/>
    <dgm:cxn modelId="{B4DF4AAA-A79A-45CC-843A-E20E243BE47B}" srcId="{797029D1-2768-43DB-B3B4-CABA8795FEEC}" destId="{FF935CFB-1F8E-4659-9D90-085BBD19D75D}" srcOrd="0" destOrd="0" parTransId="{B51CF4A0-701D-40BA-80AC-1AC96309C1C1}" sibTransId="{AD7AB8E2-2E59-4A36-A9E2-4A55F7B16CD0}"/>
    <dgm:cxn modelId="{A8967D3C-1849-456B-AFF0-69B61CD288EE}" srcId="{E332F5C8-C333-4044-942D-712F4C4DDFD1}" destId="{64A59F96-016F-4A68-A341-D0C09ED4468E}" srcOrd="0" destOrd="0" parTransId="{AD25A311-5C83-42B9-BE73-88D5F89C5D5F}" sibTransId="{08BC35E9-1C32-4046-A352-6C4814B3F6B6}"/>
    <dgm:cxn modelId="{A2470EE5-7563-46F8-9769-29744361147B}" srcId="{EC322C58-9101-473B-8F0B-0C54090EF787}" destId="{238F3B22-C1A2-4FE9-8C08-5EA5E68018A7}" srcOrd="3" destOrd="0" parTransId="{864BCB01-15F5-4FA5-B44E-B7430A407592}" sibTransId="{E7E16250-F788-4543-BB8F-3FADDD2FE5E5}"/>
    <dgm:cxn modelId="{EEB404BF-39DB-4B71-BBC6-4C66A6AA97E6}" type="presOf" srcId="{FF935CFB-1F8E-4659-9D90-085BBD19D75D}" destId="{91919F80-1206-4FD4-8518-D0A400F04733}" srcOrd="0" destOrd="0" presId="urn:microsoft.com/office/officeart/2005/8/layout/hList1"/>
    <dgm:cxn modelId="{1CDD9893-AF9A-48C7-BFEE-C5B4CA5C33F6}" srcId="{54767589-57E0-47D6-9381-81CB871AF90D}" destId="{E332F5C8-C333-4044-942D-712F4C4DDFD1}" srcOrd="0" destOrd="0" parTransId="{C9DD95D2-065C-48F9-BD82-5C8EEE0E57B4}" sibTransId="{AC2A42B1-CE7F-400B-873F-94860E626DD1}"/>
    <dgm:cxn modelId="{EEC040A0-6C31-43BF-A021-1029761B48B2}" type="presOf" srcId="{238F3B22-C1A2-4FE9-8C08-5EA5E68018A7}" destId="{87D8739A-6100-4894-9B1B-0A5BDE70F5C0}" srcOrd="0" destOrd="3" presId="urn:microsoft.com/office/officeart/2005/8/layout/hList1"/>
    <dgm:cxn modelId="{C987E959-B9E8-45F7-ADA4-53AD56B4A115}" type="presOf" srcId="{64A59F96-016F-4A68-A341-D0C09ED4468E}" destId="{8588C233-B0D6-4123-8141-23793657E296}" srcOrd="0" destOrd="0" presId="urn:microsoft.com/office/officeart/2005/8/layout/hList1"/>
    <dgm:cxn modelId="{5E387525-B6AE-42A5-ACF9-6E97445C09CE}" type="presOf" srcId="{7758F381-E877-4226-BF1B-3C49BA6D6910}" destId="{87D8739A-6100-4894-9B1B-0A5BDE70F5C0}" srcOrd="0" destOrd="1" presId="urn:microsoft.com/office/officeart/2005/8/layout/hList1"/>
    <dgm:cxn modelId="{A369D087-92C9-421A-BDA6-F2D5E4AC72D1}" type="presOf" srcId="{EC322C58-9101-473B-8F0B-0C54090EF787}" destId="{904CB990-1694-4719-857F-2EAD0707B9DA}" srcOrd="0" destOrd="0" presId="urn:microsoft.com/office/officeart/2005/8/layout/hList1"/>
    <dgm:cxn modelId="{7D6B6B76-1D27-40D9-AB83-03B3E72DB6D7}" type="presOf" srcId="{CF79B8D7-53D8-4EA5-B72F-4D6D6F383803}" destId="{87D8739A-6100-4894-9B1B-0A5BDE70F5C0}" srcOrd="0" destOrd="0" presId="urn:microsoft.com/office/officeart/2005/8/layout/hList1"/>
    <dgm:cxn modelId="{5549B259-4FB4-481E-9F90-C59914DB2E4B}" srcId="{54767589-57E0-47D6-9381-81CB871AF90D}" destId="{797029D1-2768-43DB-B3B4-CABA8795FEEC}" srcOrd="1" destOrd="0" parTransId="{E4F9E3C7-00FD-4AD9-8106-4CC30D95D324}" sibTransId="{6401D6FB-D433-4B90-8C64-FDC4448C9AD7}"/>
    <dgm:cxn modelId="{A141D191-B659-460F-91E2-691EAC3AF068}" srcId="{EC322C58-9101-473B-8F0B-0C54090EF787}" destId="{7758F381-E877-4226-BF1B-3C49BA6D6910}" srcOrd="1" destOrd="0" parTransId="{35E4CCE2-A391-49ED-98CE-75750901AEBF}" sibTransId="{8DDDD8C6-673F-49AA-89EB-C04D8A927FDC}"/>
    <dgm:cxn modelId="{82BA5D22-7B1B-4585-8AEB-AF1BB9F1F29C}" type="presOf" srcId="{DBCEAF93-72CE-4BDB-8DFB-77CE713ED957}" destId="{8588C233-B0D6-4123-8141-23793657E296}" srcOrd="0" destOrd="1" presId="urn:microsoft.com/office/officeart/2005/8/layout/hList1"/>
    <dgm:cxn modelId="{E5825E16-9402-42DC-82C5-D385F119EADD}" srcId="{E332F5C8-C333-4044-942D-712F4C4DDFD1}" destId="{DBCEAF93-72CE-4BDB-8DFB-77CE713ED957}" srcOrd="1" destOrd="0" parTransId="{60837914-94FB-4439-8CED-554745A61CC1}" sibTransId="{D471AE77-C176-42B8-A472-E08A9D2B6B1A}"/>
    <dgm:cxn modelId="{B02BBC66-6043-4D87-B234-0732A03AF9A0}" srcId="{EC322C58-9101-473B-8F0B-0C54090EF787}" destId="{23037B7F-D3D5-4BD9-9718-FDA0F6529E07}" srcOrd="5" destOrd="0" parTransId="{C52BC01B-9E4C-4996-B2F6-25B18B2FC76C}" sibTransId="{10651806-00C6-4DB7-8F3C-C357AF693DC3}"/>
    <dgm:cxn modelId="{79530C60-7269-45C9-B103-CCC77FE3FA61}" type="presOf" srcId="{06CD11EE-3F10-4ED6-B858-47879439C866}" destId="{87D8739A-6100-4894-9B1B-0A5BDE70F5C0}" srcOrd="0" destOrd="4" presId="urn:microsoft.com/office/officeart/2005/8/layout/hList1"/>
    <dgm:cxn modelId="{216FE8C4-60B6-48DC-A26C-4AD2ACE95ED2}" type="presOf" srcId="{23037B7F-D3D5-4BD9-9718-FDA0F6529E07}" destId="{87D8739A-6100-4894-9B1B-0A5BDE70F5C0}" srcOrd="0" destOrd="5" presId="urn:microsoft.com/office/officeart/2005/8/layout/hList1"/>
    <dgm:cxn modelId="{89C7CDD0-879F-4B6B-A1F3-5F48D8AFC931}" type="presParOf" srcId="{8BF170B7-0E52-481E-96CA-DAB01D580B06}" destId="{12C2E11A-0EA5-4FB6-B528-137730E26F11}" srcOrd="0" destOrd="0" presId="urn:microsoft.com/office/officeart/2005/8/layout/hList1"/>
    <dgm:cxn modelId="{06B72845-F095-41C7-8BCE-5B18D2FCE9B2}" type="presParOf" srcId="{12C2E11A-0EA5-4FB6-B528-137730E26F11}" destId="{60F5E9B5-27E7-4B19-BF6F-37865105D660}" srcOrd="0" destOrd="0" presId="urn:microsoft.com/office/officeart/2005/8/layout/hList1"/>
    <dgm:cxn modelId="{B3115F28-BDB1-4405-894E-706B9F9D725F}" type="presParOf" srcId="{12C2E11A-0EA5-4FB6-B528-137730E26F11}" destId="{8588C233-B0D6-4123-8141-23793657E296}" srcOrd="1" destOrd="0" presId="urn:microsoft.com/office/officeart/2005/8/layout/hList1"/>
    <dgm:cxn modelId="{F31B6822-9BEA-460D-867E-51C123DF005A}" type="presParOf" srcId="{8BF170B7-0E52-481E-96CA-DAB01D580B06}" destId="{2A7833D5-7401-49D3-99FF-4CCE7F22AF52}" srcOrd="1" destOrd="0" presId="urn:microsoft.com/office/officeart/2005/8/layout/hList1"/>
    <dgm:cxn modelId="{F258C42F-656B-42AF-AE78-FB0151188721}" type="presParOf" srcId="{8BF170B7-0E52-481E-96CA-DAB01D580B06}" destId="{188E557C-D435-4A0E-96B9-77511D752BBB}" srcOrd="2" destOrd="0" presId="urn:microsoft.com/office/officeart/2005/8/layout/hList1"/>
    <dgm:cxn modelId="{B63A3C04-AFE6-437B-A9D5-66186E2E65AE}" type="presParOf" srcId="{188E557C-D435-4A0E-96B9-77511D752BBB}" destId="{133A7A1E-1546-4FF8-A159-7F2F56D960AC}" srcOrd="0" destOrd="0" presId="urn:microsoft.com/office/officeart/2005/8/layout/hList1"/>
    <dgm:cxn modelId="{922FD9A7-20EC-4505-BD04-07CCBE238400}" type="presParOf" srcId="{188E557C-D435-4A0E-96B9-77511D752BBB}" destId="{91919F80-1206-4FD4-8518-D0A400F04733}" srcOrd="1" destOrd="0" presId="urn:microsoft.com/office/officeart/2005/8/layout/hList1"/>
    <dgm:cxn modelId="{58596D37-40EE-47CE-8556-011DB066F832}" type="presParOf" srcId="{8BF170B7-0E52-481E-96CA-DAB01D580B06}" destId="{D49B652A-AA38-4EAC-A21E-78F0059D7F87}" srcOrd="3" destOrd="0" presId="urn:microsoft.com/office/officeart/2005/8/layout/hList1"/>
    <dgm:cxn modelId="{DCAB7F18-E0F6-4BE3-9DC6-079867CC82DA}" type="presParOf" srcId="{8BF170B7-0E52-481E-96CA-DAB01D580B06}" destId="{279A9D54-7647-47B0-9789-ECC0681CC336}" srcOrd="4" destOrd="0" presId="urn:microsoft.com/office/officeart/2005/8/layout/hList1"/>
    <dgm:cxn modelId="{576C5D08-236B-4EB4-A75E-9CB1228B913B}" type="presParOf" srcId="{279A9D54-7647-47B0-9789-ECC0681CC336}" destId="{904CB990-1694-4719-857F-2EAD0707B9DA}" srcOrd="0" destOrd="0" presId="urn:microsoft.com/office/officeart/2005/8/layout/hList1"/>
    <dgm:cxn modelId="{3A445C95-BA1E-4C0F-936C-D5BD7CA4A0AD}" type="presParOf" srcId="{279A9D54-7647-47B0-9789-ECC0681CC336}" destId="{87D8739A-6100-4894-9B1B-0A5BDE70F5C0}" srcOrd="1" destOrd="0" presId="urn:microsoft.com/office/officeart/2005/8/layout/hList1"/>
  </dgm:cxnLst>
  <dgm:bg/>
  <dgm:whole/>
</dgm:dataModel>
</file>

<file path=ppt/diagrams/data3.xml><?xml version="1.0" encoding="utf-8"?>
<dgm:dataModel xmlns:dgm="http://schemas.openxmlformats.org/drawingml/2006/diagram" xmlns:a="http://schemas.openxmlformats.org/drawingml/2006/main">
  <dgm:ptLst>
    <dgm:pt modelId="{E7BE160A-A8BF-4604-83D0-E029B846AC29}"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E83DB2C5-80C0-4136-A53E-486C5BD0933F}">
      <dgm:prSet phldrT="[Text]"/>
      <dgm:spPr>
        <a:solidFill>
          <a:schemeClr val="tx2">
            <a:lumMod val="50000"/>
          </a:schemeClr>
        </a:solidFill>
      </dgm:spPr>
      <dgm:t>
        <a:bodyPr/>
        <a:lstStyle/>
        <a:p>
          <a:r>
            <a:rPr lang="en-US" dirty="0" smtClean="0"/>
            <a:t>Project Overview</a:t>
          </a:r>
          <a:endParaRPr lang="en-US" dirty="0"/>
        </a:p>
      </dgm:t>
    </dgm:pt>
    <dgm:pt modelId="{845B2773-FE80-453A-BA70-0D3557E7DDEE}" type="parTrans" cxnId="{7AE16537-619E-491D-9865-0DCC6366A056}">
      <dgm:prSet/>
      <dgm:spPr/>
      <dgm:t>
        <a:bodyPr/>
        <a:lstStyle/>
        <a:p>
          <a:endParaRPr lang="en-US"/>
        </a:p>
      </dgm:t>
    </dgm:pt>
    <dgm:pt modelId="{5484D01A-BB29-4C22-94FE-9E5CE474470B}" type="sibTrans" cxnId="{7AE16537-619E-491D-9865-0DCC6366A056}">
      <dgm:prSet/>
      <dgm:spPr/>
      <dgm:t>
        <a:bodyPr/>
        <a:lstStyle/>
        <a:p>
          <a:endParaRPr lang="en-US"/>
        </a:p>
      </dgm:t>
    </dgm:pt>
    <dgm:pt modelId="{1DDFC58A-4F6A-4732-AD1E-4A913DE943A3}">
      <dgm:prSet phldrT="[Text]"/>
      <dgm:spPr>
        <a:solidFill>
          <a:srgbClr val="92D050"/>
        </a:solidFill>
      </dgm:spPr>
      <dgm:t>
        <a:bodyPr/>
        <a:lstStyle/>
        <a:p>
          <a:r>
            <a:rPr lang="en-US" dirty="0" smtClean="0">
              <a:solidFill>
                <a:schemeClr val="tx1"/>
              </a:solidFill>
            </a:rPr>
            <a:t>Decision Variables</a:t>
          </a:r>
          <a:endParaRPr lang="en-US" dirty="0">
            <a:solidFill>
              <a:schemeClr val="tx1"/>
            </a:solidFill>
          </a:endParaRPr>
        </a:p>
      </dgm:t>
    </dgm:pt>
    <dgm:pt modelId="{8B5220D1-9FBF-4752-94A2-A1F3A020B9B1}" type="parTrans" cxnId="{8ABD5D63-0ED3-4273-9EF0-85BB7B468DEA}">
      <dgm:prSet/>
      <dgm:spPr/>
      <dgm:t>
        <a:bodyPr/>
        <a:lstStyle/>
        <a:p>
          <a:endParaRPr lang="en-US"/>
        </a:p>
      </dgm:t>
    </dgm:pt>
    <dgm:pt modelId="{E555D610-E4B1-4EE1-A6C1-64A7A6D97228}" type="sibTrans" cxnId="{8ABD5D63-0ED3-4273-9EF0-85BB7B468DEA}">
      <dgm:prSet/>
      <dgm:spPr/>
      <dgm:t>
        <a:bodyPr/>
        <a:lstStyle/>
        <a:p>
          <a:endParaRPr lang="en-US"/>
        </a:p>
      </dgm:t>
    </dgm:pt>
    <dgm:pt modelId="{1CFEFABF-34C0-4E05-9E01-AA346D8BA6CE}">
      <dgm:prSet phldrT="[Text]"/>
      <dgm:spPr>
        <a:solidFill>
          <a:schemeClr val="tx2">
            <a:lumMod val="50000"/>
          </a:schemeClr>
        </a:solidFill>
      </dgm:spPr>
      <dgm:t>
        <a:bodyPr/>
        <a:lstStyle/>
        <a:p>
          <a:r>
            <a:rPr lang="en-US" dirty="0" smtClean="0"/>
            <a:t>Model Results</a:t>
          </a:r>
          <a:endParaRPr lang="en-US" dirty="0"/>
        </a:p>
      </dgm:t>
    </dgm:pt>
    <dgm:pt modelId="{A62D67BC-9E76-418A-9604-24199DF12433}" type="parTrans" cxnId="{006B9397-96F8-400F-BA1E-5ABCFD8644C9}">
      <dgm:prSet/>
      <dgm:spPr/>
      <dgm:t>
        <a:bodyPr/>
        <a:lstStyle/>
        <a:p>
          <a:endParaRPr lang="en-US"/>
        </a:p>
      </dgm:t>
    </dgm:pt>
    <dgm:pt modelId="{73CCE514-B5FD-48A8-8367-44EF17701805}" type="sibTrans" cxnId="{006B9397-96F8-400F-BA1E-5ABCFD8644C9}">
      <dgm:prSet/>
      <dgm:spPr/>
      <dgm:t>
        <a:bodyPr/>
        <a:lstStyle/>
        <a:p>
          <a:endParaRPr lang="en-US"/>
        </a:p>
      </dgm:t>
    </dgm:pt>
    <dgm:pt modelId="{2C10BB45-30CF-4EE5-9AD4-FC6FB7CC6032}">
      <dgm:prSet/>
      <dgm:spPr>
        <a:solidFill>
          <a:schemeClr val="tx2">
            <a:lumMod val="50000"/>
          </a:schemeClr>
        </a:solidFill>
      </dgm:spPr>
      <dgm:t>
        <a:bodyPr/>
        <a:lstStyle/>
        <a:p>
          <a:r>
            <a:rPr lang="en-US" dirty="0" smtClean="0"/>
            <a:t>Model Output</a:t>
          </a:r>
          <a:endParaRPr lang="en-US" dirty="0"/>
        </a:p>
      </dgm:t>
    </dgm:pt>
    <dgm:pt modelId="{1582FB92-02A8-4012-AB42-BFF02F034FB3}" type="parTrans" cxnId="{8994ECEA-1A23-4A99-AD05-4E92315CA2EF}">
      <dgm:prSet/>
      <dgm:spPr/>
      <dgm:t>
        <a:bodyPr/>
        <a:lstStyle/>
        <a:p>
          <a:endParaRPr lang="en-US"/>
        </a:p>
      </dgm:t>
    </dgm:pt>
    <dgm:pt modelId="{96C450DC-473B-4C22-9FC2-CFAD98F5559A}" type="sibTrans" cxnId="{8994ECEA-1A23-4A99-AD05-4E92315CA2EF}">
      <dgm:prSet/>
      <dgm:spPr/>
      <dgm:t>
        <a:bodyPr/>
        <a:lstStyle/>
        <a:p>
          <a:endParaRPr lang="en-US"/>
        </a:p>
      </dgm:t>
    </dgm:pt>
    <dgm:pt modelId="{87107685-4A6A-411A-85D2-C09F38FFCD11}">
      <dgm:prSet/>
      <dgm:spPr>
        <a:solidFill>
          <a:schemeClr val="tx2">
            <a:lumMod val="50000"/>
          </a:schemeClr>
        </a:solidFill>
      </dgm:spPr>
      <dgm:t>
        <a:bodyPr/>
        <a:lstStyle/>
        <a:p>
          <a:r>
            <a:rPr lang="en-US" dirty="0" smtClean="0"/>
            <a:t>Recommendation</a:t>
          </a:r>
          <a:endParaRPr lang="en-US" dirty="0"/>
        </a:p>
      </dgm:t>
    </dgm:pt>
    <dgm:pt modelId="{B1999AC9-76C0-44C4-8AA9-71A753BE6CCE}" type="parTrans" cxnId="{9B9A8C60-CA85-4639-8726-31986B504AB6}">
      <dgm:prSet/>
      <dgm:spPr/>
      <dgm:t>
        <a:bodyPr/>
        <a:lstStyle/>
        <a:p>
          <a:endParaRPr lang="en-US"/>
        </a:p>
      </dgm:t>
    </dgm:pt>
    <dgm:pt modelId="{F18F127C-2D1F-4503-9C8D-FFDA4420B09C}" type="sibTrans" cxnId="{9B9A8C60-CA85-4639-8726-31986B504AB6}">
      <dgm:prSet/>
      <dgm:spPr/>
      <dgm:t>
        <a:bodyPr/>
        <a:lstStyle/>
        <a:p>
          <a:endParaRPr lang="en-US"/>
        </a:p>
      </dgm:t>
    </dgm:pt>
    <dgm:pt modelId="{9E7E1280-6084-47B0-8C82-C357D00FF539}" type="pres">
      <dgm:prSet presAssocID="{E7BE160A-A8BF-4604-83D0-E029B846AC29}" presName="linear" presStyleCnt="0">
        <dgm:presLayoutVars>
          <dgm:dir/>
          <dgm:animLvl val="lvl"/>
          <dgm:resizeHandles val="exact"/>
        </dgm:presLayoutVars>
      </dgm:prSet>
      <dgm:spPr/>
      <dgm:t>
        <a:bodyPr/>
        <a:lstStyle/>
        <a:p>
          <a:endParaRPr lang="en-US"/>
        </a:p>
      </dgm:t>
    </dgm:pt>
    <dgm:pt modelId="{D5781291-56F5-4709-ADCE-8497481F4A39}" type="pres">
      <dgm:prSet presAssocID="{E83DB2C5-80C0-4136-A53E-486C5BD0933F}" presName="parentLin" presStyleCnt="0"/>
      <dgm:spPr/>
    </dgm:pt>
    <dgm:pt modelId="{FBE681A2-408E-4F99-8697-EEAE298E4ED8}" type="pres">
      <dgm:prSet presAssocID="{E83DB2C5-80C0-4136-A53E-486C5BD0933F}" presName="parentLeftMargin" presStyleLbl="node1" presStyleIdx="0" presStyleCnt="5"/>
      <dgm:spPr/>
      <dgm:t>
        <a:bodyPr/>
        <a:lstStyle/>
        <a:p>
          <a:endParaRPr lang="en-US"/>
        </a:p>
      </dgm:t>
    </dgm:pt>
    <dgm:pt modelId="{0D29196C-A4FB-4EE5-BE43-00AF36E6B8E8}" type="pres">
      <dgm:prSet presAssocID="{E83DB2C5-80C0-4136-A53E-486C5BD0933F}" presName="parentText" presStyleLbl="node1" presStyleIdx="0" presStyleCnt="5">
        <dgm:presLayoutVars>
          <dgm:chMax val="0"/>
          <dgm:bulletEnabled val="1"/>
        </dgm:presLayoutVars>
      </dgm:prSet>
      <dgm:spPr/>
      <dgm:t>
        <a:bodyPr/>
        <a:lstStyle/>
        <a:p>
          <a:endParaRPr lang="en-US"/>
        </a:p>
      </dgm:t>
    </dgm:pt>
    <dgm:pt modelId="{EB7B2EF3-604F-419E-B764-93AAF2916FE8}" type="pres">
      <dgm:prSet presAssocID="{E83DB2C5-80C0-4136-A53E-486C5BD0933F}" presName="negativeSpace" presStyleCnt="0"/>
      <dgm:spPr/>
    </dgm:pt>
    <dgm:pt modelId="{3DA14ACC-C3AF-45BF-B66A-4A3C0390ADB3}" type="pres">
      <dgm:prSet presAssocID="{E83DB2C5-80C0-4136-A53E-486C5BD0933F}" presName="childText" presStyleLbl="conFgAcc1" presStyleIdx="0" presStyleCnt="5">
        <dgm:presLayoutVars>
          <dgm:bulletEnabled val="1"/>
        </dgm:presLayoutVars>
      </dgm:prSet>
      <dgm:spPr/>
    </dgm:pt>
    <dgm:pt modelId="{F36649AE-AA03-4DAA-8728-9B051381E56E}" type="pres">
      <dgm:prSet presAssocID="{5484D01A-BB29-4C22-94FE-9E5CE474470B}" presName="spaceBetweenRectangles" presStyleCnt="0"/>
      <dgm:spPr/>
    </dgm:pt>
    <dgm:pt modelId="{1FD2C356-884D-4FF1-B454-CAB293779E72}" type="pres">
      <dgm:prSet presAssocID="{1DDFC58A-4F6A-4732-AD1E-4A913DE943A3}" presName="parentLin" presStyleCnt="0"/>
      <dgm:spPr/>
    </dgm:pt>
    <dgm:pt modelId="{F405EED9-897A-45FC-9CAD-3F50D747154B}" type="pres">
      <dgm:prSet presAssocID="{1DDFC58A-4F6A-4732-AD1E-4A913DE943A3}" presName="parentLeftMargin" presStyleLbl="node1" presStyleIdx="0" presStyleCnt="5"/>
      <dgm:spPr/>
      <dgm:t>
        <a:bodyPr/>
        <a:lstStyle/>
        <a:p>
          <a:endParaRPr lang="en-US"/>
        </a:p>
      </dgm:t>
    </dgm:pt>
    <dgm:pt modelId="{9E1159C7-C7AF-4943-9A20-9A25421630D1}" type="pres">
      <dgm:prSet presAssocID="{1DDFC58A-4F6A-4732-AD1E-4A913DE943A3}" presName="parentText" presStyleLbl="node1" presStyleIdx="1" presStyleCnt="5">
        <dgm:presLayoutVars>
          <dgm:chMax val="0"/>
          <dgm:bulletEnabled val="1"/>
        </dgm:presLayoutVars>
      </dgm:prSet>
      <dgm:spPr/>
      <dgm:t>
        <a:bodyPr/>
        <a:lstStyle/>
        <a:p>
          <a:endParaRPr lang="en-US"/>
        </a:p>
      </dgm:t>
    </dgm:pt>
    <dgm:pt modelId="{13CD0FBC-2ECC-4C13-9A87-5D7E2DFD7B95}" type="pres">
      <dgm:prSet presAssocID="{1DDFC58A-4F6A-4732-AD1E-4A913DE943A3}" presName="negativeSpace" presStyleCnt="0"/>
      <dgm:spPr/>
    </dgm:pt>
    <dgm:pt modelId="{1E4A1842-FEA5-4F53-B084-47EFD203B473}" type="pres">
      <dgm:prSet presAssocID="{1DDFC58A-4F6A-4732-AD1E-4A913DE943A3}" presName="childText" presStyleLbl="conFgAcc1" presStyleIdx="1" presStyleCnt="5">
        <dgm:presLayoutVars>
          <dgm:bulletEnabled val="1"/>
        </dgm:presLayoutVars>
      </dgm:prSet>
      <dgm:spPr/>
    </dgm:pt>
    <dgm:pt modelId="{2A005734-3258-4CC7-B859-81FF73F569A9}" type="pres">
      <dgm:prSet presAssocID="{E555D610-E4B1-4EE1-A6C1-64A7A6D97228}" presName="spaceBetweenRectangles" presStyleCnt="0"/>
      <dgm:spPr/>
    </dgm:pt>
    <dgm:pt modelId="{5EC4C0C1-742D-45FB-ABDE-F66B9464190D}" type="pres">
      <dgm:prSet presAssocID="{1CFEFABF-34C0-4E05-9E01-AA346D8BA6CE}" presName="parentLin" presStyleCnt="0"/>
      <dgm:spPr/>
    </dgm:pt>
    <dgm:pt modelId="{6F3AF682-D135-432F-AC39-5DA9DA0FD148}" type="pres">
      <dgm:prSet presAssocID="{1CFEFABF-34C0-4E05-9E01-AA346D8BA6CE}" presName="parentLeftMargin" presStyleLbl="node1" presStyleIdx="1" presStyleCnt="5"/>
      <dgm:spPr/>
      <dgm:t>
        <a:bodyPr/>
        <a:lstStyle/>
        <a:p>
          <a:endParaRPr lang="en-US"/>
        </a:p>
      </dgm:t>
    </dgm:pt>
    <dgm:pt modelId="{26A8AB4F-9020-41BB-865E-C78C648CBABC}" type="pres">
      <dgm:prSet presAssocID="{1CFEFABF-34C0-4E05-9E01-AA346D8BA6CE}" presName="parentText" presStyleLbl="node1" presStyleIdx="2" presStyleCnt="5">
        <dgm:presLayoutVars>
          <dgm:chMax val="0"/>
          <dgm:bulletEnabled val="1"/>
        </dgm:presLayoutVars>
      </dgm:prSet>
      <dgm:spPr/>
      <dgm:t>
        <a:bodyPr/>
        <a:lstStyle/>
        <a:p>
          <a:endParaRPr lang="en-US"/>
        </a:p>
      </dgm:t>
    </dgm:pt>
    <dgm:pt modelId="{7B0E7812-A80D-49E2-BC95-38B67353DA1A}" type="pres">
      <dgm:prSet presAssocID="{1CFEFABF-34C0-4E05-9E01-AA346D8BA6CE}" presName="negativeSpace" presStyleCnt="0"/>
      <dgm:spPr/>
    </dgm:pt>
    <dgm:pt modelId="{0B1271BD-E9DB-4F37-9FC9-AFE7B4F8ED0F}" type="pres">
      <dgm:prSet presAssocID="{1CFEFABF-34C0-4E05-9E01-AA346D8BA6CE}" presName="childText" presStyleLbl="conFgAcc1" presStyleIdx="2" presStyleCnt="5">
        <dgm:presLayoutVars>
          <dgm:bulletEnabled val="1"/>
        </dgm:presLayoutVars>
      </dgm:prSet>
      <dgm:spPr/>
    </dgm:pt>
    <dgm:pt modelId="{C97EFD42-8255-4609-9470-E17833859AB8}" type="pres">
      <dgm:prSet presAssocID="{73CCE514-B5FD-48A8-8367-44EF17701805}" presName="spaceBetweenRectangles" presStyleCnt="0"/>
      <dgm:spPr/>
    </dgm:pt>
    <dgm:pt modelId="{BEFED285-1185-4352-A87E-FC70203C8A0C}" type="pres">
      <dgm:prSet presAssocID="{2C10BB45-30CF-4EE5-9AD4-FC6FB7CC6032}" presName="parentLin" presStyleCnt="0"/>
      <dgm:spPr/>
    </dgm:pt>
    <dgm:pt modelId="{C127F324-2536-4DAC-B528-F3BF4106E58F}" type="pres">
      <dgm:prSet presAssocID="{2C10BB45-30CF-4EE5-9AD4-FC6FB7CC6032}" presName="parentLeftMargin" presStyleLbl="node1" presStyleIdx="2" presStyleCnt="5"/>
      <dgm:spPr/>
      <dgm:t>
        <a:bodyPr/>
        <a:lstStyle/>
        <a:p>
          <a:endParaRPr lang="en-US"/>
        </a:p>
      </dgm:t>
    </dgm:pt>
    <dgm:pt modelId="{9E91760E-6447-4087-AC8A-BDD46F306CEB}" type="pres">
      <dgm:prSet presAssocID="{2C10BB45-30CF-4EE5-9AD4-FC6FB7CC6032}" presName="parentText" presStyleLbl="node1" presStyleIdx="3" presStyleCnt="5">
        <dgm:presLayoutVars>
          <dgm:chMax val="0"/>
          <dgm:bulletEnabled val="1"/>
        </dgm:presLayoutVars>
      </dgm:prSet>
      <dgm:spPr/>
      <dgm:t>
        <a:bodyPr/>
        <a:lstStyle/>
        <a:p>
          <a:endParaRPr lang="en-US"/>
        </a:p>
      </dgm:t>
    </dgm:pt>
    <dgm:pt modelId="{3D9E6D6A-56D8-4287-8C85-549091C3F3A7}" type="pres">
      <dgm:prSet presAssocID="{2C10BB45-30CF-4EE5-9AD4-FC6FB7CC6032}" presName="negativeSpace" presStyleCnt="0"/>
      <dgm:spPr/>
    </dgm:pt>
    <dgm:pt modelId="{628545B4-BA70-4DD6-B4CC-30BECE2E4A41}" type="pres">
      <dgm:prSet presAssocID="{2C10BB45-30CF-4EE5-9AD4-FC6FB7CC6032}" presName="childText" presStyleLbl="conFgAcc1" presStyleIdx="3" presStyleCnt="5">
        <dgm:presLayoutVars>
          <dgm:bulletEnabled val="1"/>
        </dgm:presLayoutVars>
      </dgm:prSet>
      <dgm:spPr/>
    </dgm:pt>
    <dgm:pt modelId="{02E246DF-AF79-4A3E-9C06-37AB7BAC74D0}" type="pres">
      <dgm:prSet presAssocID="{96C450DC-473B-4C22-9FC2-CFAD98F5559A}" presName="spaceBetweenRectangles" presStyleCnt="0"/>
      <dgm:spPr/>
    </dgm:pt>
    <dgm:pt modelId="{D6B4F798-A551-460C-979A-1B005F5AE5CD}" type="pres">
      <dgm:prSet presAssocID="{87107685-4A6A-411A-85D2-C09F38FFCD11}" presName="parentLin" presStyleCnt="0"/>
      <dgm:spPr/>
    </dgm:pt>
    <dgm:pt modelId="{500F6E10-EB15-4D12-A323-15B5E3F8E4D1}" type="pres">
      <dgm:prSet presAssocID="{87107685-4A6A-411A-85D2-C09F38FFCD11}" presName="parentLeftMargin" presStyleLbl="node1" presStyleIdx="3" presStyleCnt="5"/>
      <dgm:spPr/>
      <dgm:t>
        <a:bodyPr/>
        <a:lstStyle/>
        <a:p>
          <a:endParaRPr lang="en-US"/>
        </a:p>
      </dgm:t>
    </dgm:pt>
    <dgm:pt modelId="{15AEE198-8B33-4432-AA65-E79DE085E2A0}" type="pres">
      <dgm:prSet presAssocID="{87107685-4A6A-411A-85D2-C09F38FFCD11}" presName="parentText" presStyleLbl="node1" presStyleIdx="4" presStyleCnt="5">
        <dgm:presLayoutVars>
          <dgm:chMax val="0"/>
          <dgm:bulletEnabled val="1"/>
        </dgm:presLayoutVars>
      </dgm:prSet>
      <dgm:spPr/>
      <dgm:t>
        <a:bodyPr/>
        <a:lstStyle/>
        <a:p>
          <a:endParaRPr lang="en-US"/>
        </a:p>
      </dgm:t>
    </dgm:pt>
    <dgm:pt modelId="{9979C3FA-A318-427C-9D7D-29FCF9C9322E}" type="pres">
      <dgm:prSet presAssocID="{87107685-4A6A-411A-85D2-C09F38FFCD11}" presName="negativeSpace" presStyleCnt="0"/>
      <dgm:spPr/>
    </dgm:pt>
    <dgm:pt modelId="{3B646C60-942F-49CA-BA82-23F7307C8A14}" type="pres">
      <dgm:prSet presAssocID="{87107685-4A6A-411A-85D2-C09F38FFCD11}" presName="childText" presStyleLbl="conFgAcc1" presStyleIdx="4" presStyleCnt="5">
        <dgm:presLayoutVars>
          <dgm:bulletEnabled val="1"/>
        </dgm:presLayoutVars>
      </dgm:prSet>
      <dgm:spPr/>
    </dgm:pt>
  </dgm:ptLst>
  <dgm:cxnLst>
    <dgm:cxn modelId="{7AE16537-619E-491D-9865-0DCC6366A056}" srcId="{E7BE160A-A8BF-4604-83D0-E029B846AC29}" destId="{E83DB2C5-80C0-4136-A53E-486C5BD0933F}" srcOrd="0" destOrd="0" parTransId="{845B2773-FE80-453A-BA70-0D3557E7DDEE}" sibTransId="{5484D01A-BB29-4C22-94FE-9E5CE474470B}"/>
    <dgm:cxn modelId="{B68788A3-47BD-4DA2-BD95-DD489ADF20A1}" type="presOf" srcId="{87107685-4A6A-411A-85D2-C09F38FFCD11}" destId="{15AEE198-8B33-4432-AA65-E79DE085E2A0}" srcOrd="1" destOrd="0" presId="urn:microsoft.com/office/officeart/2005/8/layout/list1"/>
    <dgm:cxn modelId="{1F0AB07D-6489-44E5-BAE7-123F4B433A68}" type="presOf" srcId="{2C10BB45-30CF-4EE5-9AD4-FC6FB7CC6032}" destId="{9E91760E-6447-4087-AC8A-BDD46F306CEB}" srcOrd="1" destOrd="0" presId="urn:microsoft.com/office/officeart/2005/8/layout/list1"/>
    <dgm:cxn modelId="{006B9397-96F8-400F-BA1E-5ABCFD8644C9}" srcId="{E7BE160A-A8BF-4604-83D0-E029B846AC29}" destId="{1CFEFABF-34C0-4E05-9E01-AA346D8BA6CE}" srcOrd="2" destOrd="0" parTransId="{A62D67BC-9E76-418A-9604-24199DF12433}" sibTransId="{73CCE514-B5FD-48A8-8367-44EF17701805}"/>
    <dgm:cxn modelId="{9B9A8C60-CA85-4639-8726-31986B504AB6}" srcId="{E7BE160A-A8BF-4604-83D0-E029B846AC29}" destId="{87107685-4A6A-411A-85D2-C09F38FFCD11}" srcOrd="4" destOrd="0" parTransId="{B1999AC9-76C0-44C4-8AA9-71A753BE6CCE}" sibTransId="{F18F127C-2D1F-4503-9C8D-FFDA4420B09C}"/>
    <dgm:cxn modelId="{3EC7154E-15E9-4AFC-9B6E-3C795DD5B84F}" type="presOf" srcId="{E7BE160A-A8BF-4604-83D0-E029B846AC29}" destId="{9E7E1280-6084-47B0-8C82-C357D00FF539}" srcOrd="0" destOrd="0" presId="urn:microsoft.com/office/officeart/2005/8/layout/list1"/>
    <dgm:cxn modelId="{7F0FDE60-3AA0-4BD6-A195-C9615F588DEF}" type="presOf" srcId="{87107685-4A6A-411A-85D2-C09F38FFCD11}" destId="{500F6E10-EB15-4D12-A323-15B5E3F8E4D1}" srcOrd="0" destOrd="0" presId="urn:microsoft.com/office/officeart/2005/8/layout/list1"/>
    <dgm:cxn modelId="{8994ECEA-1A23-4A99-AD05-4E92315CA2EF}" srcId="{E7BE160A-A8BF-4604-83D0-E029B846AC29}" destId="{2C10BB45-30CF-4EE5-9AD4-FC6FB7CC6032}" srcOrd="3" destOrd="0" parTransId="{1582FB92-02A8-4012-AB42-BFF02F034FB3}" sibTransId="{96C450DC-473B-4C22-9FC2-CFAD98F5559A}"/>
    <dgm:cxn modelId="{5476C76E-6647-4E58-B6D2-AE0F575BDF67}" type="presOf" srcId="{1DDFC58A-4F6A-4732-AD1E-4A913DE943A3}" destId="{F405EED9-897A-45FC-9CAD-3F50D747154B}" srcOrd="0" destOrd="0" presId="urn:microsoft.com/office/officeart/2005/8/layout/list1"/>
    <dgm:cxn modelId="{E1040836-CCD6-49AA-982C-99AEDC7ECEB4}" type="presOf" srcId="{E83DB2C5-80C0-4136-A53E-486C5BD0933F}" destId="{FBE681A2-408E-4F99-8697-EEAE298E4ED8}" srcOrd="0" destOrd="0" presId="urn:microsoft.com/office/officeart/2005/8/layout/list1"/>
    <dgm:cxn modelId="{BFC092DE-422B-4AE2-873D-CA28A5E450F9}" type="presOf" srcId="{E83DB2C5-80C0-4136-A53E-486C5BD0933F}" destId="{0D29196C-A4FB-4EE5-BE43-00AF36E6B8E8}" srcOrd="1" destOrd="0" presId="urn:microsoft.com/office/officeart/2005/8/layout/list1"/>
    <dgm:cxn modelId="{97230093-FD52-4BE2-A804-4645FD552590}" type="presOf" srcId="{2C10BB45-30CF-4EE5-9AD4-FC6FB7CC6032}" destId="{C127F324-2536-4DAC-B528-F3BF4106E58F}" srcOrd="0" destOrd="0" presId="urn:microsoft.com/office/officeart/2005/8/layout/list1"/>
    <dgm:cxn modelId="{13E36411-0200-467B-AD4E-FF87CE91B01E}" type="presOf" srcId="{1DDFC58A-4F6A-4732-AD1E-4A913DE943A3}" destId="{9E1159C7-C7AF-4943-9A20-9A25421630D1}" srcOrd="1" destOrd="0" presId="urn:microsoft.com/office/officeart/2005/8/layout/list1"/>
    <dgm:cxn modelId="{16264A18-ACA9-4C2A-9980-B60A69EB5C3B}" type="presOf" srcId="{1CFEFABF-34C0-4E05-9E01-AA346D8BA6CE}" destId="{6F3AF682-D135-432F-AC39-5DA9DA0FD148}" srcOrd="0" destOrd="0" presId="urn:microsoft.com/office/officeart/2005/8/layout/list1"/>
    <dgm:cxn modelId="{8ABD5D63-0ED3-4273-9EF0-85BB7B468DEA}" srcId="{E7BE160A-A8BF-4604-83D0-E029B846AC29}" destId="{1DDFC58A-4F6A-4732-AD1E-4A913DE943A3}" srcOrd="1" destOrd="0" parTransId="{8B5220D1-9FBF-4752-94A2-A1F3A020B9B1}" sibTransId="{E555D610-E4B1-4EE1-A6C1-64A7A6D97228}"/>
    <dgm:cxn modelId="{472B8177-0DCB-41B6-A33D-99164B09EDA9}" type="presOf" srcId="{1CFEFABF-34C0-4E05-9E01-AA346D8BA6CE}" destId="{26A8AB4F-9020-41BB-865E-C78C648CBABC}" srcOrd="1" destOrd="0" presId="urn:microsoft.com/office/officeart/2005/8/layout/list1"/>
    <dgm:cxn modelId="{834E91E1-43F5-4458-84E5-456EC8B07606}" type="presParOf" srcId="{9E7E1280-6084-47B0-8C82-C357D00FF539}" destId="{D5781291-56F5-4709-ADCE-8497481F4A39}" srcOrd="0" destOrd="0" presId="urn:microsoft.com/office/officeart/2005/8/layout/list1"/>
    <dgm:cxn modelId="{046D9556-8086-4BC5-8B9B-D9CB11021349}" type="presParOf" srcId="{D5781291-56F5-4709-ADCE-8497481F4A39}" destId="{FBE681A2-408E-4F99-8697-EEAE298E4ED8}" srcOrd="0" destOrd="0" presId="urn:microsoft.com/office/officeart/2005/8/layout/list1"/>
    <dgm:cxn modelId="{E1E308D1-136B-4BBD-B8CA-ECEAA10018AC}" type="presParOf" srcId="{D5781291-56F5-4709-ADCE-8497481F4A39}" destId="{0D29196C-A4FB-4EE5-BE43-00AF36E6B8E8}" srcOrd="1" destOrd="0" presId="urn:microsoft.com/office/officeart/2005/8/layout/list1"/>
    <dgm:cxn modelId="{6FB17510-B789-4115-8899-05F9A7CABD32}" type="presParOf" srcId="{9E7E1280-6084-47B0-8C82-C357D00FF539}" destId="{EB7B2EF3-604F-419E-B764-93AAF2916FE8}" srcOrd="1" destOrd="0" presId="urn:microsoft.com/office/officeart/2005/8/layout/list1"/>
    <dgm:cxn modelId="{E3008030-0030-4A59-AC83-97FAD4FA5C94}" type="presParOf" srcId="{9E7E1280-6084-47B0-8C82-C357D00FF539}" destId="{3DA14ACC-C3AF-45BF-B66A-4A3C0390ADB3}" srcOrd="2" destOrd="0" presId="urn:microsoft.com/office/officeart/2005/8/layout/list1"/>
    <dgm:cxn modelId="{DE95B4FF-8D05-42E6-A40E-9F09C4CFE727}" type="presParOf" srcId="{9E7E1280-6084-47B0-8C82-C357D00FF539}" destId="{F36649AE-AA03-4DAA-8728-9B051381E56E}" srcOrd="3" destOrd="0" presId="urn:microsoft.com/office/officeart/2005/8/layout/list1"/>
    <dgm:cxn modelId="{E310AFA4-FC32-4229-9AFE-C707C44C7A1C}" type="presParOf" srcId="{9E7E1280-6084-47B0-8C82-C357D00FF539}" destId="{1FD2C356-884D-4FF1-B454-CAB293779E72}" srcOrd="4" destOrd="0" presId="urn:microsoft.com/office/officeart/2005/8/layout/list1"/>
    <dgm:cxn modelId="{2FC301CF-97B7-4832-A340-2896D62799CC}" type="presParOf" srcId="{1FD2C356-884D-4FF1-B454-CAB293779E72}" destId="{F405EED9-897A-45FC-9CAD-3F50D747154B}" srcOrd="0" destOrd="0" presId="urn:microsoft.com/office/officeart/2005/8/layout/list1"/>
    <dgm:cxn modelId="{FA09528A-9194-496B-87F1-BA8BD3360B3A}" type="presParOf" srcId="{1FD2C356-884D-4FF1-B454-CAB293779E72}" destId="{9E1159C7-C7AF-4943-9A20-9A25421630D1}" srcOrd="1" destOrd="0" presId="urn:microsoft.com/office/officeart/2005/8/layout/list1"/>
    <dgm:cxn modelId="{A057F79E-68A9-45D2-A3C9-5DFAC1C3597B}" type="presParOf" srcId="{9E7E1280-6084-47B0-8C82-C357D00FF539}" destId="{13CD0FBC-2ECC-4C13-9A87-5D7E2DFD7B95}" srcOrd="5" destOrd="0" presId="urn:microsoft.com/office/officeart/2005/8/layout/list1"/>
    <dgm:cxn modelId="{C6719F90-7F74-484D-B7DA-4BBCD54ED649}" type="presParOf" srcId="{9E7E1280-6084-47B0-8C82-C357D00FF539}" destId="{1E4A1842-FEA5-4F53-B084-47EFD203B473}" srcOrd="6" destOrd="0" presId="urn:microsoft.com/office/officeart/2005/8/layout/list1"/>
    <dgm:cxn modelId="{BB60A85F-D5B3-4531-9211-4F82337C95F8}" type="presParOf" srcId="{9E7E1280-6084-47B0-8C82-C357D00FF539}" destId="{2A005734-3258-4CC7-B859-81FF73F569A9}" srcOrd="7" destOrd="0" presId="urn:microsoft.com/office/officeart/2005/8/layout/list1"/>
    <dgm:cxn modelId="{FE59A060-14DA-40B4-AC3C-DE96C099889A}" type="presParOf" srcId="{9E7E1280-6084-47B0-8C82-C357D00FF539}" destId="{5EC4C0C1-742D-45FB-ABDE-F66B9464190D}" srcOrd="8" destOrd="0" presId="urn:microsoft.com/office/officeart/2005/8/layout/list1"/>
    <dgm:cxn modelId="{DEF201F1-2CDC-45DE-B7AA-DCFCC5016155}" type="presParOf" srcId="{5EC4C0C1-742D-45FB-ABDE-F66B9464190D}" destId="{6F3AF682-D135-432F-AC39-5DA9DA0FD148}" srcOrd="0" destOrd="0" presId="urn:microsoft.com/office/officeart/2005/8/layout/list1"/>
    <dgm:cxn modelId="{EFF82B1E-F479-4AF3-9BA0-8616D5431712}" type="presParOf" srcId="{5EC4C0C1-742D-45FB-ABDE-F66B9464190D}" destId="{26A8AB4F-9020-41BB-865E-C78C648CBABC}" srcOrd="1" destOrd="0" presId="urn:microsoft.com/office/officeart/2005/8/layout/list1"/>
    <dgm:cxn modelId="{58AECFC9-4FF3-462F-80FD-7DD8AC4F0490}" type="presParOf" srcId="{9E7E1280-6084-47B0-8C82-C357D00FF539}" destId="{7B0E7812-A80D-49E2-BC95-38B67353DA1A}" srcOrd="9" destOrd="0" presId="urn:microsoft.com/office/officeart/2005/8/layout/list1"/>
    <dgm:cxn modelId="{8CCF2529-8D42-4927-A799-54E6F9DD995D}" type="presParOf" srcId="{9E7E1280-6084-47B0-8C82-C357D00FF539}" destId="{0B1271BD-E9DB-4F37-9FC9-AFE7B4F8ED0F}" srcOrd="10" destOrd="0" presId="urn:microsoft.com/office/officeart/2005/8/layout/list1"/>
    <dgm:cxn modelId="{7550E5A5-9D4A-4BB1-8964-0F645A447917}" type="presParOf" srcId="{9E7E1280-6084-47B0-8C82-C357D00FF539}" destId="{C97EFD42-8255-4609-9470-E17833859AB8}" srcOrd="11" destOrd="0" presId="urn:microsoft.com/office/officeart/2005/8/layout/list1"/>
    <dgm:cxn modelId="{789C812F-22C4-41A1-8B1A-052A8FAB95E0}" type="presParOf" srcId="{9E7E1280-6084-47B0-8C82-C357D00FF539}" destId="{BEFED285-1185-4352-A87E-FC70203C8A0C}" srcOrd="12" destOrd="0" presId="urn:microsoft.com/office/officeart/2005/8/layout/list1"/>
    <dgm:cxn modelId="{B7A7A53E-3A2F-4E3E-AE18-76D5F50D65F5}" type="presParOf" srcId="{BEFED285-1185-4352-A87E-FC70203C8A0C}" destId="{C127F324-2536-4DAC-B528-F3BF4106E58F}" srcOrd="0" destOrd="0" presId="urn:microsoft.com/office/officeart/2005/8/layout/list1"/>
    <dgm:cxn modelId="{C282D50C-E0A6-43E5-A35D-E0357C287274}" type="presParOf" srcId="{BEFED285-1185-4352-A87E-FC70203C8A0C}" destId="{9E91760E-6447-4087-AC8A-BDD46F306CEB}" srcOrd="1" destOrd="0" presId="urn:microsoft.com/office/officeart/2005/8/layout/list1"/>
    <dgm:cxn modelId="{991284B8-E5C9-4109-B52D-C62A1F9E3554}" type="presParOf" srcId="{9E7E1280-6084-47B0-8C82-C357D00FF539}" destId="{3D9E6D6A-56D8-4287-8C85-549091C3F3A7}" srcOrd="13" destOrd="0" presId="urn:microsoft.com/office/officeart/2005/8/layout/list1"/>
    <dgm:cxn modelId="{2459CA40-66F9-4AF8-88A9-AD76CBDFB459}" type="presParOf" srcId="{9E7E1280-6084-47B0-8C82-C357D00FF539}" destId="{628545B4-BA70-4DD6-B4CC-30BECE2E4A41}" srcOrd="14" destOrd="0" presId="urn:microsoft.com/office/officeart/2005/8/layout/list1"/>
    <dgm:cxn modelId="{AA7D5706-755D-444A-8483-23987488DD89}" type="presParOf" srcId="{9E7E1280-6084-47B0-8C82-C357D00FF539}" destId="{02E246DF-AF79-4A3E-9C06-37AB7BAC74D0}" srcOrd="15" destOrd="0" presId="urn:microsoft.com/office/officeart/2005/8/layout/list1"/>
    <dgm:cxn modelId="{CB1CF453-D6F8-40FE-826A-2FD5054750D0}" type="presParOf" srcId="{9E7E1280-6084-47B0-8C82-C357D00FF539}" destId="{D6B4F798-A551-460C-979A-1B005F5AE5CD}" srcOrd="16" destOrd="0" presId="urn:microsoft.com/office/officeart/2005/8/layout/list1"/>
    <dgm:cxn modelId="{3FFFE61D-3400-449B-8E9B-6937277C081D}" type="presParOf" srcId="{D6B4F798-A551-460C-979A-1B005F5AE5CD}" destId="{500F6E10-EB15-4D12-A323-15B5E3F8E4D1}" srcOrd="0" destOrd="0" presId="urn:microsoft.com/office/officeart/2005/8/layout/list1"/>
    <dgm:cxn modelId="{4C641007-F954-4A29-8282-AB29E7E0354A}" type="presParOf" srcId="{D6B4F798-A551-460C-979A-1B005F5AE5CD}" destId="{15AEE198-8B33-4432-AA65-E79DE085E2A0}" srcOrd="1" destOrd="0" presId="urn:microsoft.com/office/officeart/2005/8/layout/list1"/>
    <dgm:cxn modelId="{0C9DC03F-E236-4F2C-8898-1E2121707D67}" type="presParOf" srcId="{9E7E1280-6084-47B0-8C82-C357D00FF539}" destId="{9979C3FA-A318-427C-9D7D-29FCF9C9322E}" srcOrd="17" destOrd="0" presId="urn:microsoft.com/office/officeart/2005/8/layout/list1"/>
    <dgm:cxn modelId="{0D195623-A713-4C6F-A90A-C7ABDD54794D}" type="presParOf" srcId="{9E7E1280-6084-47B0-8C82-C357D00FF539}" destId="{3B646C60-942F-49CA-BA82-23F7307C8A14}" srcOrd="18" destOrd="0" presId="urn:microsoft.com/office/officeart/2005/8/layout/list1"/>
  </dgm:cxnLst>
  <dgm:bg/>
  <dgm:whole/>
</dgm:dataModel>
</file>

<file path=ppt/diagrams/data4.xml><?xml version="1.0" encoding="utf-8"?>
<dgm:dataModel xmlns:dgm="http://schemas.openxmlformats.org/drawingml/2006/diagram" xmlns:a="http://schemas.openxmlformats.org/drawingml/2006/main">
  <dgm:ptLst>
    <dgm:pt modelId="{E7BE160A-A8BF-4604-83D0-E029B846AC29}"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E83DB2C5-80C0-4136-A53E-486C5BD0933F}">
      <dgm:prSet phldrT="[Text]"/>
      <dgm:spPr>
        <a:solidFill>
          <a:schemeClr val="tx2">
            <a:lumMod val="50000"/>
          </a:schemeClr>
        </a:solidFill>
      </dgm:spPr>
      <dgm:t>
        <a:bodyPr/>
        <a:lstStyle/>
        <a:p>
          <a:r>
            <a:rPr lang="en-US" dirty="0" smtClean="0"/>
            <a:t>Project Overview</a:t>
          </a:r>
          <a:endParaRPr lang="en-US" dirty="0"/>
        </a:p>
      </dgm:t>
    </dgm:pt>
    <dgm:pt modelId="{845B2773-FE80-453A-BA70-0D3557E7DDEE}" type="parTrans" cxnId="{7AE16537-619E-491D-9865-0DCC6366A056}">
      <dgm:prSet/>
      <dgm:spPr/>
      <dgm:t>
        <a:bodyPr/>
        <a:lstStyle/>
        <a:p>
          <a:endParaRPr lang="en-US"/>
        </a:p>
      </dgm:t>
    </dgm:pt>
    <dgm:pt modelId="{5484D01A-BB29-4C22-94FE-9E5CE474470B}" type="sibTrans" cxnId="{7AE16537-619E-491D-9865-0DCC6366A056}">
      <dgm:prSet/>
      <dgm:spPr/>
      <dgm:t>
        <a:bodyPr/>
        <a:lstStyle/>
        <a:p>
          <a:endParaRPr lang="en-US"/>
        </a:p>
      </dgm:t>
    </dgm:pt>
    <dgm:pt modelId="{1DDFC58A-4F6A-4732-AD1E-4A913DE943A3}">
      <dgm:prSet phldrT="[Text]"/>
      <dgm:spPr>
        <a:solidFill>
          <a:schemeClr val="tx2">
            <a:lumMod val="50000"/>
          </a:schemeClr>
        </a:solidFill>
      </dgm:spPr>
      <dgm:t>
        <a:bodyPr/>
        <a:lstStyle/>
        <a:p>
          <a:r>
            <a:rPr lang="en-US" dirty="0" smtClean="0"/>
            <a:t>Decision Variables</a:t>
          </a:r>
          <a:endParaRPr lang="en-US" dirty="0"/>
        </a:p>
      </dgm:t>
    </dgm:pt>
    <dgm:pt modelId="{8B5220D1-9FBF-4752-94A2-A1F3A020B9B1}" type="parTrans" cxnId="{8ABD5D63-0ED3-4273-9EF0-85BB7B468DEA}">
      <dgm:prSet/>
      <dgm:spPr/>
      <dgm:t>
        <a:bodyPr/>
        <a:lstStyle/>
        <a:p>
          <a:endParaRPr lang="en-US"/>
        </a:p>
      </dgm:t>
    </dgm:pt>
    <dgm:pt modelId="{E555D610-E4B1-4EE1-A6C1-64A7A6D97228}" type="sibTrans" cxnId="{8ABD5D63-0ED3-4273-9EF0-85BB7B468DEA}">
      <dgm:prSet/>
      <dgm:spPr/>
      <dgm:t>
        <a:bodyPr/>
        <a:lstStyle/>
        <a:p>
          <a:endParaRPr lang="en-US"/>
        </a:p>
      </dgm:t>
    </dgm:pt>
    <dgm:pt modelId="{1CFEFABF-34C0-4E05-9E01-AA346D8BA6CE}">
      <dgm:prSet phldrT="[Text]"/>
      <dgm:spPr>
        <a:solidFill>
          <a:srgbClr val="92D050"/>
        </a:solidFill>
      </dgm:spPr>
      <dgm:t>
        <a:bodyPr/>
        <a:lstStyle/>
        <a:p>
          <a:r>
            <a:rPr lang="en-US" smtClean="0">
              <a:solidFill>
                <a:schemeClr val="tx1"/>
              </a:solidFill>
            </a:rPr>
            <a:t>Model Results</a:t>
          </a:r>
          <a:endParaRPr lang="en-US" dirty="0">
            <a:solidFill>
              <a:schemeClr val="tx1"/>
            </a:solidFill>
          </a:endParaRPr>
        </a:p>
      </dgm:t>
    </dgm:pt>
    <dgm:pt modelId="{A62D67BC-9E76-418A-9604-24199DF12433}" type="parTrans" cxnId="{006B9397-96F8-400F-BA1E-5ABCFD8644C9}">
      <dgm:prSet/>
      <dgm:spPr/>
      <dgm:t>
        <a:bodyPr/>
        <a:lstStyle/>
        <a:p>
          <a:endParaRPr lang="en-US"/>
        </a:p>
      </dgm:t>
    </dgm:pt>
    <dgm:pt modelId="{73CCE514-B5FD-48A8-8367-44EF17701805}" type="sibTrans" cxnId="{006B9397-96F8-400F-BA1E-5ABCFD8644C9}">
      <dgm:prSet/>
      <dgm:spPr/>
      <dgm:t>
        <a:bodyPr/>
        <a:lstStyle/>
        <a:p>
          <a:endParaRPr lang="en-US"/>
        </a:p>
      </dgm:t>
    </dgm:pt>
    <dgm:pt modelId="{2C10BB45-30CF-4EE5-9AD4-FC6FB7CC6032}">
      <dgm:prSet/>
      <dgm:spPr>
        <a:solidFill>
          <a:schemeClr val="tx2">
            <a:lumMod val="50000"/>
          </a:schemeClr>
        </a:solidFill>
      </dgm:spPr>
      <dgm:t>
        <a:bodyPr/>
        <a:lstStyle/>
        <a:p>
          <a:r>
            <a:rPr lang="en-US" dirty="0" smtClean="0"/>
            <a:t>Model Output</a:t>
          </a:r>
          <a:endParaRPr lang="en-US" dirty="0"/>
        </a:p>
      </dgm:t>
    </dgm:pt>
    <dgm:pt modelId="{1582FB92-02A8-4012-AB42-BFF02F034FB3}" type="parTrans" cxnId="{8994ECEA-1A23-4A99-AD05-4E92315CA2EF}">
      <dgm:prSet/>
      <dgm:spPr/>
      <dgm:t>
        <a:bodyPr/>
        <a:lstStyle/>
        <a:p>
          <a:endParaRPr lang="en-US"/>
        </a:p>
      </dgm:t>
    </dgm:pt>
    <dgm:pt modelId="{96C450DC-473B-4C22-9FC2-CFAD98F5559A}" type="sibTrans" cxnId="{8994ECEA-1A23-4A99-AD05-4E92315CA2EF}">
      <dgm:prSet/>
      <dgm:spPr/>
      <dgm:t>
        <a:bodyPr/>
        <a:lstStyle/>
        <a:p>
          <a:endParaRPr lang="en-US"/>
        </a:p>
      </dgm:t>
    </dgm:pt>
    <dgm:pt modelId="{87107685-4A6A-411A-85D2-C09F38FFCD11}">
      <dgm:prSet/>
      <dgm:spPr>
        <a:solidFill>
          <a:schemeClr val="tx2">
            <a:lumMod val="50000"/>
          </a:schemeClr>
        </a:solidFill>
      </dgm:spPr>
      <dgm:t>
        <a:bodyPr/>
        <a:lstStyle/>
        <a:p>
          <a:r>
            <a:rPr lang="en-US" dirty="0" smtClean="0"/>
            <a:t>Recommendation</a:t>
          </a:r>
          <a:endParaRPr lang="en-US" dirty="0"/>
        </a:p>
      </dgm:t>
    </dgm:pt>
    <dgm:pt modelId="{B1999AC9-76C0-44C4-8AA9-71A753BE6CCE}" type="parTrans" cxnId="{9B9A8C60-CA85-4639-8726-31986B504AB6}">
      <dgm:prSet/>
      <dgm:spPr/>
      <dgm:t>
        <a:bodyPr/>
        <a:lstStyle/>
        <a:p>
          <a:endParaRPr lang="en-US"/>
        </a:p>
      </dgm:t>
    </dgm:pt>
    <dgm:pt modelId="{F18F127C-2D1F-4503-9C8D-FFDA4420B09C}" type="sibTrans" cxnId="{9B9A8C60-CA85-4639-8726-31986B504AB6}">
      <dgm:prSet/>
      <dgm:spPr/>
      <dgm:t>
        <a:bodyPr/>
        <a:lstStyle/>
        <a:p>
          <a:endParaRPr lang="en-US"/>
        </a:p>
      </dgm:t>
    </dgm:pt>
    <dgm:pt modelId="{9E7E1280-6084-47B0-8C82-C357D00FF539}" type="pres">
      <dgm:prSet presAssocID="{E7BE160A-A8BF-4604-83D0-E029B846AC29}" presName="linear" presStyleCnt="0">
        <dgm:presLayoutVars>
          <dgm:dir/>
          <dgm:animLvl val="lvl"/>
          <dgm:resizeHandles val="exact"/>
        </dgm:presLayoutVars>
      </dgm:prSet>
      <dgm:spPr/>
      <dgm:t>
        <a:bodyPr/>
        <a:lstStyle/>
        <a:p>
          <a:endParaRPr lang="en-US"/>
        </a:p>
      </dgm:t>
    </dgm:pt>
    <dgm:pt modelId="{D5781291-56F5-4709-ADCE-8497481F4A39}" type="pres">
      <dgm:prSet presAssocID="{E83DB2C5-80C0-4136-A53E-486C5BD0933F}" presName="parentLin" presStyleCnt="0"/>
      <dgm:spPr/>
    </dgm:pt>
    <dgm:pt modelId="{FBE681A2-408E-4F99-8697-EEAE298E4ED8}" type="pres">
      <dgm:prSet presAssocID="{E83DB2C5-80C0-4136-A53E-486C5BD0933F}" presName="parentLeftMargin" presStyleLbl="node1" presStyleIdx="0" presStyleCnt="5"/>
      <dgm:spPr/>
      <dgm:t>
        <a:bodyPr/>
        <a:lstStyle/>
        <a:p>
          <a:endParaRPr lang="en-US"/>
        </a:p>
      </dgm:t>
    </dgm:pt>
    <dgm:pt modelId="{0D29196C-A4FB-4EE5-BE43-00AF36E6B8E8}" type="pres">
      <dgm:prSet presAssocID="{E83DB2C5-80C0-4136-A53E-486C5BD0933F}" presName="parentText" presStyleLbl="node1" presStyleIdx="0" presStyleCnt="5">
        <dgm:presLayoutVars>
          <dgm:chMax val="0"/>
          <dgm:bulletEnabled val="1"/>
        </dgm:presLayoutVars>
      </dgm:prSet>
      <dgm:spPr/>
      <dgm:t>
        <a:bodyPr/>
        <a:lstStyle/>
        <a:p>
          <a:endParaRPr lang="en-US"/>
        </a:p>
      </dgm:t>
    </dgm:pt>
    <dgm:pt modelId="{EB7B2EF3-604F-419E-B764-93AAF2916FE8}" type="pres">
      <dgm:prSet presAssocID="{E83DB2C5-80C0-4136-A53E-486C5BD0933F}" presName="negativeSpace" presStyleCnt="0"/>
      <dgm:spPr/>
    </dgm:pt>
    <dgm:pt modelId="{3DA14ACC-C3AF-45BF-B66A-4A3C0390ADB3}" type="pres">
      <dgm:prSet presAssocID="{E83DB2C5-80C0-4136-A53E-486C5BD0933F}" presName="childText" presStyleLbl="conFgAcc1" presStyleIdx="0" presStyleCnt="5">
        <dgm:presLayoutVars>
          <dgm:bulletEnabled val="1"/>
        </dgm:presLayoutVars>
      </dgm:prSet>
      <dgm:spPr/>
    </dgm:pt>
    <dgm:pt modelId="{F36649AE-AA03-4DAA-8728-9B051381E56E}" type="pres">
      <dgm:prSet presAssocID="{5484D01A-BB29-4C22-94FE-9E5CE474470B}" presName="spaceBetweenRectangles" presStyleCnt="0"/>
      <dgm:spPr/>
    </dgm:pt>
    <dgm:pt modelId="{1FD2C356-884D-4FF1-B454-CAB293779E72}" type="pres">
      <dgm:prSet presAssocID="{1DDFC58A-4F6A-4732-AD1E-4A913DE943A3}" presName="parentLin" presStyleCnt="0"/>
      <dgm:spPr/>
    </dgm:pt>
    <dgm:pt modelId="{F405EED9-897A-45FC-9CAD-3F50D747154B}" type="pres">
      <dgm:prSet presAssocID="{1DDFC58A-4F6A-4732-AD1E-4A913DE943A3}" presName="parentLeftMargin" presStyleLbl="node1" presStyleIdx="0" presStyleCnt="5"/>
      <dgm:spPr/>
      <dgm:t>
        <a:bodyPr/>
        <a:lstStyle/>
        <a:p>
          <a:endParaRPr lang="en-US"/>
        </a:p>
      </dgm:t>
    </dgm:pt>
    <dgm:pt modelId="{9E1159C7-C7AF-4943-9A20-9A25421630D1}" type="pres">
      <dgm:prSet presAssocID="{1DDFC58A-4F6A-4732-AD1E-4A913DE943A3}" presName="parentText" presStyleLbl="node1" presStyleIdx="1" presStyleCnt="5">
        <dgm:presLayoutVars>
          <dgm:chMax val="0"/>
          <dgm:bulletEnabled val="1"/>
        </dgm:presLayoutVars>
      </dgm:prSet>
      <dgm:spPr/>
      <dgm:t>
        <a:bodyPr/>
        <a:lstStyle/>
        <a:p>
          <a:endParaRPr lang="en-US"/>
        </a:p>
      </dgm:t>
    </dgm:pt>
    <dgm:pt modelId="{13CD0FBC-2ECC-4C13-9A87-5D7E2DFD7B95}" type="pres">
      <dgm:prSet presAssocID="{1DDFC58A-4F6A-4732-AD1E-4A913DE943A3}" presName="negativeSpace" presStyleCnt="0"/>
      <dgm:spPr/>
    </dgm:pt>
    <dgm:pt modelId="{1E4A1842-FEA5-4F53-B084-47EFD203B473}" type="pres">
      <dgm:prSet presAssocID="{1DDFC58A-4F6A-4732-AD1E-4A913DE943A3}" presName="childText" presStyleLbl="conFgAcc1" presStyleIdx="1" presStyleCnt="5">
        <dgm:presLayoutVars>
          <dgm:bulletEnabled val="1"/>
        </dgm:presLayoutVars>
      </dgm:prSet>
      <dgm:spPr/>
    </dgm:pt>
    <dgm:pt modelId="{2A005734-3258-4CC7-B859-81FF73F569A9}" type="pres">
      <dgm:prSet presAssocID="{E555D610-E4B1-4EE1-A6C1-64A7A6D97228}" presName="spaceBetweenRectangles" presStyleCnt="0"/>
      <dgm:spPr/>
    </dgm:pt>
    <dgm:pt modelId="{5EC4C0C1-742D-45FB-ABDE-F66B9464190D}" type="pres">
      <dgm:prSet presAssocID="{1CFEFABF-34C0-4E05-9E01-AA346D8BA6CE}" presName="parentLin" presStyleCnt="0"/>
      <dgm:spPr/>
    </dgm:pt>
    <dgm:pt modelId="{6F3AF682-D135-432F-AC39-5DA9DA0FD148}" type="pres">
      <dgm:prSet presAssocID="{1CFEFABF-34C0-4E05-9E01-AA346D8BA6CE}" presName="parentLeftMargin" presStyleLbl="node1" presStyleIdx="1" presStyleCnt="5"/>
      <dgm:spPr/>
      <dgm:t>
        <a:bodyPr/>
        <a:lstStyle/>
        <a:p>
          <a:endParaRPr lang="en-US"/>
        </a:p>
      </dgm:t>
    </dgm:pt>
    <dgm:pt modelId="{26A8AB4F-9020-41BB-865E-C78C648CBABC}" type="pres">
      <dgm:prSet presAssocID="{1CFEFABF-34C0-4E05-9E01-AA346D8BA6CE}" presName="parentText" presStyleLbl="node1" presStyleIdx="2" presStyleCnt="5">
        <dgm:presLayoutVars>
          <dgm:chMax val="0"/>
          <dgm:bulletEnabled val="1"/>
        </dgm:presLayoutVars>
      </dgm:prSet>
      <dgm:spPr/>
      <dgm:t>
        <a:bodyPr/>
        <a:lstStyle/>
        <a:p>
          <a:endParaRPr lang="en-US"/>
        </a:p>
      </dgm:t>
    </dgm:pt>
    <dgm:pt modelId="{7B0E7812-A80D-49E2-BC95-38B67353DA1A}" type="pres">
      <dgm:prSet presAssocID="{1CFEFABF-34C0-4E05-9E01-AA346D8BA6CE}" presName="negativeSpace" presStyleCnt="0"/>
      <dgm:spPr/>
    </dgm:pt>
    <dgm:pt modelId="{0B1271BD-E9DB-4F37-9FC9-AFE7B4F8ED0F}" type="pres">
      <dgm:prSet presAssocID="{1CFEFABF-34C0-4E05-9E01-AA346D8BA6CE}" presName="childText" presStyleLbl="conFgAcc1" presStyleIdx="2" presStyleCnt="5">
        <dgm:presLayoutVars>
          <dgm:bulletEnabled val="1"/>
        </dgm:presLayoutVars>
      </dgm:prSet>
      <dgm:spPr/>
    </dgm:pt>
    <dgm:pt modelId="{C97EFD42-8255-4609-9470-E17833859AB8}" type="pres">
      <dgm:prSet presAssocID="{73CCE514-B5FD-48A8-8367-44EF17701805}" presName="spaceBetweenRectangles" presStyleCnt="0"/>
      <dgm:spPr/>
    </dgm:pt>
    <dgm:pt modelId="{BEFED285-1185-4352-A87E-FC70203C8A0C}" type="pres">
      <dgm:prSet presAssocID="{2C10BB45-30CF-4EE5-9AD4-FC6FB7CC6032}" presName="parentLin" presStyleCnt="0"/>
      <dgm:spPr/>
    </dgm:pt>
    <dgm:pt modelId="{C127F324-2536-4DAC-B528-F3BF4106E58F}" type="pres">
      <dgm:prSet presAssocID="{2C10BB45-30CF-4EE5-9AD4-FC6FB7CC6032}" presName="parentLeftMargin" presStyleLbl="node1" presStyleIdx="2" presStyleCnt="5"/>
      <dgm:spPr/>
      <dgm:t>
        <a:bodyPr/>
        <a:lstStyle/>
        <a:p>
          <a:endParaRPr lang="en-US"/>
        </a:p>
      </dgm:t>
    </dgm:pt>
    <dgm:pt modelId="{9E91760E-6447-4087-AC8A-BDD46F306CEB}" type="pres">
      <dgm:prSet presAssocID="{2C10BB45-30CF-4EE5-9AD4-FC6FB7CC6032}" presName="parentText" presStyleLbl="node1" presStyleIdx="3" presStyleCnt="5">
        <dgm:presLayoutVars>
          <dgm:chMax val="0"/>
          <dgm:bulletEnabled val="1"/>
        </dgm:presLayoutVars>
      </dgm:prSet>
      <dgm:spPr/>
      <dgm:t>
        <a:bodyPr/>
        <a:lstStyle/>
        <a:p>
          <a:endParaRPr lang="en-US"/>
        </a:p>
      </dgm:t>
    </dgm:pt>
    <dgm:pt modelId="{3D9E6D6A-56D8-4287-8C85-549091C3F3A7}" type="pres">
      <dgm:prSet presAssocID="{2C10BB45-30CF-4EE5-9AD4-FC6FB7CC6032}" presName="negativeSpace" presStyleCnt="0"/>
      <dgm:spPr/>
    </dgm:pt>
    <dgm:pt modelId="{628545B4-BA70-4DD6-B4CC-30BECE2E4A41}" type="pres">
      <dgm:prSet presAssocID="{2C10BB45-30CF-4EE5-9AD4-FC6FB7CC6032}" presName="childText" presStyleLbl="conFgAcc1" presStyleIdx="3" presStyleCnt="5">
        <dgm:presLayoutVars>
          <dgm:bulletEnabled val="1"/>
        </dgm:presLayoutVars>
      </dgm:prSet>
      <dgm:spPr/>
    </dgm:pt>
    <dgm:pt modelId="{02E246DF-AF79-4A3E-9C06-37AB7BAC74D0}" type="pres">
      <dgm:prSet presAssocID="{96C450DC-473B-4C22-9FC2-CFAD98F5559A}" presName="spaceBetweenRectangles" presStyleCnt="0"/>
      <dgm:spPr/>
    </dgm:pt>
    <dgm:pt modelId="{D6B4F798-A551-460C-979A-1B005F5AE5CD}" type="pres">
      <dgm:prSet presAssocID="{87107685-4A6A-411A-85D2-C09F38FFCD11}" presName="parentLin" presStyleCnt="0"/>
      <dgm:spPr/>
    </dgm:pt>
    <dgm:pt modelId="{500F6E10-EB15-4D12-A323-15B5E3F8E4D1}" type="pres">
      <dgm:prSet presAssocID="{87107685-4A6A-411A-85D2-C09F38FFCD11}" presName="parentLeftMargin" presStyleLbl="node1" presStyleIdx="3" presStyleCnt="5"/>
      <dgm:spPr/>
      <dgm:t>
        <a:bodyPr/>
        <a:lstStyle/>
        <a:p>
          <a:endParaRPr lang="en-US"/>
        </a:p>
      </dgm:t>
    </dgm:pt>
    <dgm:pt modelId="{15AEE198-8B33-4432-AA65-E79DE085E2A0}" type="pres">
      <dgm:prSet presAssocID="{87107685-4A6A-411A-85D2-C09F38FFCD11}" presName="parentText" presStyleLbl="node1" presStyleIdx="4" presStyleCnt="5">
        <dgm:presLayoutVars>
          <dgm:chMax val="0"/>
          <dgm:bulletEnabled val="1"/>
        </dgm:presLayoutVars>
      </dgm:prSet>
      <dgm:spPr/>
      <dgm:t>
        <a:bodyPr/>
        <a:lstStyle/>
        <a:p>
          <a:endParaRPr lang="en-US"/>
        </a:p>
      </dgm:t>
    </dgm:pt>
    <dgm:pt modelId="{9979C3FA-A318-427C-9D7D-29FCF9C9322E}" type="pres">
      <dgm:prSet presAssocID="{87107685-4A6A-411A-85D2-C09F38FFCD11}" presName="negativeSpace" presStyleCnt="0"/>
      <dgm:spPr/>
    </dgm:pt>
    <dgm:pt modelId="{3B646C60-942F-49CA-BA82-23F7307C8A14}" type="pres">
      <dgm:prSet presAssocID="{87107685-4A6A-411A-85D2-C09F38FFCD11}" presName="childText" presStyleLbl="conFgAcc1" presStyleIdx="4" presStyleCnt="5">
        <dgm:presLayoutVars>
          <dgm:bulletEnabled val="1"/>
        </dgm:presLayoutVars>
      </dgm:prSet>
      <dgm:spPr/>
    </dgm:pt>
  </dgm:ptLst>
  <dgm:cxnLst>
    <dgm:cxn modelId="{AFD0012D-C9A7-42CB-B86F-4B98A90F76D4}" type="presOf" srcId="{E83DB2C5-80C0-4136-A53E-486C5BD0933F}" destId="{FBE681A2-408E-4F99-8697-EEAE298E4ED8}" srcOrd="0" destOrd="0" presId="urn:microsoft.com/office/officeart/2005/8/layout/list1"/>
    <dgm:cxn modelId="{9B9A8C60-CA85-4639-8726-31986B504AB6}" srcId="{E7BE160A-A8BF-4604-83D0-E029B846AC29}" destId="{87107685-4A6A-411A-85D2-C09F38FFCD11}" srcOrd="4" destOrd="0" parTransId="{B1999AC9-76C0-44C4-8AA9-71A753BE6CCE}" sibTransId="{F18F127C-2D1F-4503-9C8D-FFDA4420B09C}"/>
    <dgm:cxn modelId="{CE4447B4-CF5D-4A5F-9760-D232EC064E96}" type="presOf" srcId="{2C10BB45-30CF-4EE5-9AD4-FC6FB7CC6032}" destId="{C127F324-2536-4DAC-B528-F3BF4106E58F}" srcOrd="0" destOrd="0" presId="urn:microsoft.com/office/officeart/2005/8/layout/list1"/>
    <dgm:cxn modelId="{8ABD5D63-0ED3-4273-9EF0-85BB7B468DEA}" srcId="{E7BE160A-A8BF-4604-83D0-E029B846AC29}" destId="{1DDFC58A-4F6A-4732-AD1E-4A913DE943A3}" srcOrd="1" destOrd="0" parTransId="{8B5220D1-9FBF-4752-94A2-A1F3A020B9B1}" sibTransId="{E555D610-E4B1-4EE1-A6C1-64A7A6D97228}"/>
    <dgm:cxn modelId="{ED6E8C6B-4C69-45E4-B87F-C1938F7B2DF5}" type="presOf" srcId="{87107685-4A6A-411A-85D2-C09F38FFCD11}" destId="{500F6E10-EB15-4D12-A323-15B5E3F8E4D1}" srcOrd="0" destOrd="0" presId="urn:microsoft.com/office/officeart/2005/8/layout/list1"/>
    <dgm:cxn modelId="{B5EA3993-3050-45DB-8919-D1E6AFD3E782}" type="presOf" srcId="{1DDFC58A-4F6A-4732-AD1E-4A913DE943A3}" destId="{F405EED9-897A-45FC-9CAD-3F50D747154B}" srcOrd="0" destOrd="0" presId="urn:microsoft.com/office/officeart/2005/8/layout/list1"/>
    <dgm:cxn modelId="{8994ECEA-1A23-4A99-AD05-4E92315CA2EF}" srcId="{E7BE160A-A8BF-4604-83D0-E029B846AC29}" destId="{2C10BB45-30CF-4EE5-9AD4-FC6FB7CC6032}" srcOrd="3" destOrd="0" parTransId="{1582FB92-02A8-4012-AB42-BFF02F034FB3}" sibTransId="{96C450DC-473B-4C22-9FC2-CFAD98F5559A}"/>
    <dgm:cxn modelId="{CF396636-EC8D-4C47-97E0-BD795401E908}" type="presOf" srcId="{87107685-4A6A-411A-85D2-C09F38FFCD11}" destId="{15AEE198-8B33-4432-AA65-E79DE085E2A0}" srcOrd="1" destOrd="0" presId="urn:microsoft.com/office/officeart/2005/8/layout/list1"/>
    <dgm:cxn modelId="{B7BA9689-CF79-4D5F-8086-717AA3881248}" type="presOf" srcId="{1CFEFABF-34C0-4E05-9E01-AA346D8BA6CE}" destId="{26A8AB4F-9020-41BB-865E-C78C648CBABC}" srcOrd="1" destOrd="0" presId="urn:microsoft.com/office/officeart/2005/8/layout/list1"/>
    <dgm:cxn modelId="{AD8A2D4F-4AC2-41E3-BED1-14268E8DCABA}" type="presOf" srcId="{2C10BB45-30CF-4EE5-9AD4-FC6FB7CC6032}" destId="{9E91760E-6447-4087-AC8A-BDD46F306CEB}" srcOrd="1" destOrd="0" presId="urn:microsoft.com/office/officeart/2005/8/layout/list1"/>
    <dgm:cxn modelId="{006B9397-96F8-400F-BA1E-5ABCFD8644C9}" srcId="{E7BE160A-A8BF-4604-83D0-E029B846AC29}" destId="{1CFEFABF-34C0-4E05-9E01-AA346D8BA6CE}" srcOrd="2" destOrd="0" parTransId="{A62D67BC-9E76-418A-9604-24199DF12433}" sibTransId="{73CCE514-B5FD-48A8-8367-44EF17701805}"/>
    <dgm:cxn modelId="{F746CC5D-A74C-45A2-A0FC-FB74CD5FC81A}" type="presOf" srcId="{1CFEFABF-34C0-4E05-9E01-AA346D8BA6CE}" destId="{6F3AF682-D135-432F-AC39-5DA9DA0FD148}" srcOrd="0" destOrd="0" presId="urn:microsoft.com/office/officeart/2005/8/layout/list1"/>
    <dgm:cxn modelId="{EBF1B2FA-2029-43BD-AF43-467DD267ACD1}" type="presOf" srcId="{E83DB2C5-80C0-4136-A53E-486C5BD0933F}" destId="{0D29196C-A4FB-4EE5-BE43-00AF36E6B8E8}" srcOrd="1" destOrd="0" presId="urn:microsoft.com/office/officeart/2005/8/layout/list1"/>
    <dgm:cxn modelId="{E54421E4-9994-4815-916F-A6F41358521E}" type="presOf" srcId="{1DDFC58A-4F6A-4732-AD1E-4A913DE943A3}" destId="{9E1159C7-C7AF-4943-9A20-9A25421630D1}" srcOrd="1" destOrd="0" presId="urn:microsoft.com/office/officeart/2005/8/layout/list1"/>
    <dgm:cxn modelId="{7AE16537-619E-491D-9865-0DCC6366A056}" srcId="{E7BE160A-A8BF-4604-83D0-E029B846AC29}" destId="{E83DB2C5-80C0-4136-A53E-486C5BD0933F}" srcOrd="0" destOrd="0" parTransId="{845B2773-FE80-453A-BA70-0D3557E7DDEE}" sibTransId="{5484D01A-BB29-4C22-94FE-9E5CE474470B}"/>
    <dgm:cxn modelId="{DEB55378-5D3D-49F7-AEBC-14B185E27D0E}" type="presOf" srcId="{E7BE160A-A8BF-4604-83D0-E029B846AC29}" destId="{9E7E1280-6084-47B0-8C82-C357D00FF539}" srcOrd="0" destOrd="0" presId="urn:microsoft.com/office/officeart/2005/8/layout/list1"/>
    <dgm:cxn modelId="{5F6B0561-522E-4B9F-A9F3-D92369856550}" type="presParOf" srcId="{9E7E1280-6084-47B0-8C82-C357D00FF539}" destId="{D5781291-56F5-4709-ADCE-8497481F4A39}" srcOrd="0" destOrd="0" presId="urn:microsoft.com/office/officeart/2005/8/layout/list1"/>
    <dgm:cxn modelId="{6632CFC3-4162-49FB-A648-07CF3A736B14}" type="presParOf" srcId="{D5781291-56F5-4709-ADCE-8497481F4A39}" destId="{FBE681A2-408E-4F99-8697-EEAE298E4ED8}" srcOrd="0" destOrd="0" presId="urn:microsoft.com/office/officeart/2005/8/layout/list1"/>
    <dgm:cxn modelId="{BE634C38-D0F1-46B8-9B74-256C8C16C404}" type="presParOf" srcId="{D5781291-56F5-4709-ADCE-8497481F4A39}" destId="{0D29196C-A4FB-4EE5-BE43-00AF36E6B8E8}" srcOrd="1" destOrd="0" presId="urn:microsoft.com/office/officeart/2005/8/layout/list1"/>
    <dgm:cxn modelId="{132B819C-4DB0-4F29-958D-C15F599769EE}" type="presParOf" srcId="{9E7E1280-6084-47B0-8C82-C357D00FF539}" destId="{EB7B2EF3-604F-419E-B764-93AAF2916FE8}" srcOrd="1" destOrd="0" presId="urn:microsoft.com/office/officeart/2005/8/layout/list1"/>
    <dgm:cxn modelId="{0D9101A2-7A8D-48A9-9CE9-433B0536CC44}" type="presParOf" srcId="{9E7E1280-6084-47B0-8C82-C357D00FF539}" destId="{3DA14ACC-C3AF-45BF-B66A-4A3C0390ADB3}" srcOrd="2" destOrd="0" presId="urn:microsoft.com/office/officeart/2005/8/layout/list1"/>
    <dgm:cxn modelId="{B78B5099-0699-4C15-A92C-63FB6E944D47}" type="presParOf" srcId="{9E7E1280-6084-47B0-8C82-C357D00FF539}" destId="{F36649AE-AA03-4DAA-8728-9B051381E56E}" srcOrd="3" destOrd="0" presId="urn:microsoft.com/office/officeart/2005/8/layout/list1"/>
    <dgm:cxn modelId="{A113C449-9572-4546-B7C0-55AC993C45F9}" type="presParOf" srcId="{9E7E1280-6084-47B0-8C82-C357D00FF539}" destId="{1FD2C356-884D-4FF1-B454-CAB293779E72}" srcOrd="4" destOrd="0" presId="urn:microsoft.com/office/officeart/2005/8/layout/list1"/>
    <dgm:cxn modelId="{4037703C-09BD-4932-90BB-FCE9A2BB7BD1}" type="presParOf" srcId="{1FD2C356-884D-4FF1-B454-CAB293779E72}" destId="{F405EED9-897A-45FC-9CAD-3F50D747154B}" srcOrd="0" destOrd="0" presId="urn:microsoft.com/office/officeart/2005/8/layout/list1"/>
    <dgm:cxn modelId="{6385F3D0-5431-4928-9343-90925DE30C80}" type="presParOf" srcId="{1FD2C356-884D-4FF1-B454-CAB293779E72}" destId="{9E1159C7-C7AF-4943-9A20-9A25421630D1}" srcOrd="1" destOrd="0" presId="urn:microsoft.com/office/officeart/2005/8/layout/list1"/>
    <dgm:cxn modelId="{6D7C1242-9B69-47B2-9D54-5C244C863FF9}" type="presParOf" srcId="{9E7E1280-6084-47B0-8C82-C357D00FF539}" destId="{13CD0FBC-2ECC-4C13-9A87-5D7E2DFD7B95}" srcOrd="5" destOrd="0" presId="urn:microsoft.com/office/officeart/2005/8/layout/list1"/>
    <dgm:cxn modelId="{4C22829E-1728-4F14-9F23-BF8DE858EE53}" type="presParOf" srcId="{9E7E1280-6084-47B0-8C82-C357D00FF539}" destId="{1E4A1842-FEA5-4F53-B084-47EFD203B473}" srcOrd="6" destOrd="0" presId="urn:microsoft.com/office/officeart/2005/8/layout/list1"/>
    <dgm:cxn modelId="{2DAD7909-DA2A-4583-A992-A7EF82A55BF7}" type="presParOf" srcId="{9E7E1280-6084-47B0-8C82-C357D00FF539}" destId="{2A005734-3258-4CC7-B859-81FF73F569A9}" srcOrd="7" destOrd="0" presId="urn:microsoft.com/office/officeart/2005/8/layout/list1"/>
    <dgm:cxn modelId="{A842FC26-DB43-4F46-BC41-7489F0F8F2ED}" type="presParOf" srcId="{9E7E1280-6084-47B0-8C82-C357D00FF539}" destId="{5EC4C0C1-742D-45FB-ABDE-F66B9464190D}" srcOrd="8" destOrd="0" presId="urn:microsoft.com/office/officeart/2005/8/layout/list1"/>
    <dgm:cxn modelId="{E71F6941-C352-4629-883F-257E30E50525}" type="presParOf" srcId="{5EC4C0C1-742D-45FB-ABDE-F66B9464190D}" destId="{6F3AF682-D135-432F-AC39-5DA9DA0FD148}" srcOrd="0" destOrd="0" presId="urn:microsoft.com/office/officeart/2005/8/layout/list1"/>
    <dgm:cxn modelId="{BF7ABEEE-0330-4F9C-9745-D92AE9754909}" type="presParOf" srcId="{5EC4C0C1-742D-45FB-ABDE-F66B9464190D}" destId="{26A8AB4F-9020-41BB-865E-C78C648CBABC}" srcOrd="1" destOrd="0" presId="urn:microsoft.com/office/officeart/2005/8/layout/list1"/>
    <dgm:cxn modelId="{98B67159-3219-4C1A-8171-61E0FC23A657}" type="presParOf" srcId="{9E7E1280-6084-47B0-8C82-C357D00FF539}" destId="{7B0E7812-A80D-49E2-BC95-38B67353DA1A}" srcOrd="9" destOrd="0" presId="urn:microsoft.com/office/officeart/2005/8/layout/list1"/>
    <dgm:cxn modelId="{42B23A63-A1AD-4ADD-8E93-FB6D448FA36F}" type="presParOf" srcId="{9E7E1280-6084-47B0-8C82-C357D00FF539}" destId="{0B1271BD-E9DB-4F37-9FC9-AFE7B4F8ED0F}" srcOrd="10" destOrd="0" presId="urn:microsoft.com/office/officeart/2005/8/layout/list1"/>
    <dgm:cxn modelId="{9EB56E02-3F72-46EA-906E-D602B734F09D}" type="presParOf" srcId="{9E7E1280-6084-47B0-8C82-C357D00FF539}" destId="{C97EFD42-8255-4609-9470-E17833859AB8}" srcOrd="11" destOrd="0" presId="urn:microsoft.com/office/officeart/2005/8/layout/list1"/>
    <dgm:cxn modelId="{39630101-F7B6-4A83-92E0-7507B8539BC8}" type="presParOf" srcId="{9E7E1280-6084-47B0-8C82-C357D00FF539}" destId="{BEFED285-1185-4352-A87E-FC70203C8A0C}" srcOrd="12" destOrd="0" presId="urn:microsoft.com/office/officeart/2005/8/layout/list1"/>
    <dgm:cxn modelId="{EA24F6DF-C446-487A-9AD2-5257E4CF71CA}" type="presParOf" srcId="{BEFED285-1185-4352-A87E-FC70203C8A0C}" destId="{C127F324-2536-4DAC-B528-F3BF4106E58F}" srcOrd="0" destOrd="0" presId="urn:microsoft.com/office/officeart/2005/8/layout/list1"/>
    <dgm:cxn modelId="{D88CD425-2C28-408F-BE2E-4A174BD24C77}" type="presParOf" srcId="{BEFED285-1185-4352-A87E-FC70203C8A0C}" destId="{9E91760E-6447-4087-AC8A-BDD46F306CEB}" srcOrd="1" destOrd="0" presId="urn:microsoft.com/office/officeart/2005/8/layout/list1"/>
    <dgm:cxn modelId="{5C53B6E5-5E40-49F0-956D-5B6FB28D2153}" type="presParOf" srcId="{9E7E1280-6084-47B0-8C82-C357D00FF539}" destId="{3D9E6D6A-56D8-4287-8C85-549091C3F3A7}" srcOrd="13" destOrd="0" presId="urn:microsoft.com/office/officeart/2005/8/layout/list1"/>
    <dgm:cxn modelId="{ACFBF7DC-0066-4F1D-910A-971C6BF13077}" type="presParOf" srcId="{9E7E1280-6084-47B0-8C82-C357D00FF539}" destId="{628545B4-BA70-4DD6-B4CC-30BECE2E4A41}" srcOrd="14" destOrd="0" presId="urn:microsoft.com/office/officeart/2005/8/layout/list1"/>
    <dgm:cxn modelId="{42AF2F01-2061-4FC5-8147-45D8AE9436D5}" type="presParOf" srcId="{9E7E1280-6084-47B0-8C82-C357D00FF539}" destId="{02E246DF-AF79-4A3E-9C06-37AB7BAC74D0}" srcOrd="15" destOrd="0" presId="urn:microsoft.com/office/officeart/2005/8/layout/list1"/>
    <dgm:cxn modelId="{D35282E3-D8B7-4F8A-BFA0-91F150D7DF1B}" type="presParOf" srcId="{9E7E1280-6084-47B0-8C82-C357D00FF539}" destId="{D6B4F798-A551-460C-979A-1B005F5AE5CD}" srcOrd="16" destOrd="0" presId="urn:microsoft.com/office/officeart/2005/8/layout/list1"/>
    <dgm:cxn modelId="{746661AE-81E7-47CD-9334-CD9BD009E4CA}" type="presParOf" srcId="{D6B4F798-A551-460C-979A-1B005F5AE5CD}" destId="{500F6E10-EB15-4D12-A323-15B5E3F8E4D1}" srcOrd="0" destOrd="0" presId="urn:microsoft.com/office/officeart/2005/8/layout/list1"/>
    <dgm:cxn modelId="{80349E30-D453-47CD-B2F2-4E7632A455F1}" type="presParOf" srcId="{D6B4F798-A551-460C-979A-1B005F5AE5CD}" destId="{15AEE198-8B33-4432-AA65-E79DE085E2A0}" srcOrd="1" destOrd="0" presId="urn:microsoft.com/office/officeart/2005/8/layout/list1"/>
    <dgm:cxn modelId="{58BDBE83-D1AE-4D2C-BF01-AA690C0FAFD1}" type="presParOf" srcId="{9E7E1280-6084-47B0-8C82-C357D00FF539}" destId="{9979C3FA-A318-427C-9D7D-29FCF9C9322E}" srcOrd="17" destOrd="0" presId="urn:microsoft.com/office/officeart/2005/8/layout/list1"/>
    <dgm:cxn modelId="{A1C550A4-2C86-4C90-8D19-78131F74D2A1}" type="presParOf" srcId="{9E7E1280-6084-47B0-8C82-C357D00FF539}" destId="{3B646C60-942F-49CA-BA82-23F7307C8A14}" srcOrd="18" destOrd="0" presId="urn:microsoft.com/office/officeart/2005/8/layout/list1"/>
  </dgm:cxnLst>
  <dgm:bg/>
  <dgm:whole/>
</dgm:dataModel>
</file>

<file path=ppt/diagrams/data5.xml><?xml version="1.0" encoding="utf-8"?>
<dgm:dataModel xmlns:dgm="http://schemas.openxmlformats.org/drawingml/2006/diagram" xmlns:a="http://schemas.openxmlformats.org/drawingml/2006/main">
  <dgm:ptLst>
    <dgm:pt modelId="{E7BE160A-A8BF-4604-83D0-E029B846AC29}"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E83DB2C5-80C0-4136-A53E-486C5BD0933F}">
      <dgm:prSet phldrT="[Text]"/>
      <dgm:spPr>
        <a:solidFill>
          <a:schemeClr val="tx2">
            <a:lumMod val="50000"/>
          </a:schemeClr>
        </a:solidFill>
      </dgm:spPr>
      <dgm:t>
        <a:bodyPr/>
        <a:lstStyle/>
        <a:p>
          <a:r>
            <a:rPr lang="en-US" dirty="0" smtClean="0"/>
            <a:t>Project Overview</a:t>
          </a:r>
          <a:endParaRPr lang="en-US" dirty="0"/>
        </a:p>
      </dgm:t>
    </dgm:pt>
    <dgm:pt modelId="{845B2773-FE80-453A-BA70-0D3557E7DDEE}" type="parTrans" cxnId="{7AE16537-619E-491D-9865-0DCC6366A056}">
      <dgm:prSet/>
      <dgm:spPr/>
      <dgm:t>
        <a:bodyPr/>
        <a:lstStyle/>
        <a:p>
          <a:endParaRPr lang="en-US"/>
        </a:p>
      </dgm:t>
    </dgm:pt>
    <dgm:pt modelId="{5484D01A-BB29-4C22-94FE-9E5CE474470B}" type="sibTrans" cxnId="{7AE16537-619E-491D-9865-0DCC6366A056}">
      <dgm:prSet/>
      <dgm:spPr/>
      <dgm:t>
        <a:bodyPr/>
        <a:lstStyle/>
        <a:p>
          <a:endParaRPr lang="en-US"/>
        </a:p>
      </dgm:t>
    </dgm:pt>
    <dgm:pt modelId="{1DDFC58A-4F6A-4732-AD1E-4A913DE943A3}">
      <dgm:prSet phldrT="[Text]"/>
      <dgm:spPr>
        <a:solidFill>
          <a:schemeClr val="tx2">
            <a:lumMod val="50000"/>
          </a:schemeClr>
        </a:solidFill>
      </dgm:spPr>
      <dgm:t>
        <a:bodyPr/>
        <a:lstStyle/>
        <a:p>
          <a:r>
            <a:rPr lang="en-US" dirty="0" smtClean="0"/>
            <a:t>Decision Variables</a:t>
          </a:r>
          <a:endParaRPr lang="en-US" dirty="0"/>
        </a:p>
      </dgm:t>
    </dgm:pt>
    <dgm:pt modelId="{8B5220D1-9FBF-4752-94A2-A1F3A020B9B1}" type="parTrans" cxnId="{8ABD5D63-0ED3-4273-9EF0-85BB7B468DEA}">
      <dgm:prSet/>
      <dgm:spPr/>
      <dgm:t>
        <a:bodyPr/>
        <a:lstStyle/>
        <a:p>
          <a:endParaRPr lang="en-US"/>
        </a:p>
      </dgm:t>
    </dgm:pt>
    <dgm:pt modelId="{E555D610-E4B1-4EE1-A6C1-64A7A6D97228}" type="sibTrans" cxnId="{8ABD5D63-0ED3-4273-9EF0-85BB7B468DEA}">
      <dgm:prSet/>
      <dgm:spPr/>
      <dgm:t>
        <a:bodyPr/>
        <a:lstStyle/>
        <a:p>
          <a:endParaRPr lang="en-US"/>
        </a:p>
      </dgm:t>
    </dgm:pt>
    <dgm:pt modelId="{1CFEFABF-34C0-4E05-9E01-AA346D8BA6CE}">
      <dgm:prSet phldrT="[Text]"/>
      <dgm:spPr>
        <a:solidFill>
          <a:schemeClr val="tx2">
            <a:lumMod val="50000"/>
          </a:schemeClr>
        </a:solidFill>
      </dgm:spPr>
      <dgm:t>
        <a:bodyPr/>
        <a:lstStyle/>
        <a:p>
          <a:r>
            <a:rPr lang="en-US" dirty="0" smtClean="0"/>
            <a:t>Model Results</a:t>
          </a:r>
          <a:endParaRPr lang="en-US" dirty="0"/>
        </a:p>
      </dgm:t>
    </dgm:pt>
    <dgm:pt modelId="{A62D67BC-9E76-418A-9604-24199DF12433}" type="parTrans" cxnId="{006B9397-96F8-400F-BA1E-5ABCFD8644C9}">
      <dgm:prSet/>
      <dgm:spPr/>
      <dgm:t>
        <a:bodyPr/>
        <a:lstStyle/>
        <a:p>
          <a:endParaRPr lang="en-US"/>
        </a:p>
      </dgm:t>
    </dgm:pt>
    <dgm:pt modelId="{73CCE514-B5FD-48A8-8367-44EF17701805}" type="sibTrans" cxnId="{006B9397-96F8-400F-BA1E-5ABCFD8644C9}">
      <dgm:prSet/>
      <dgm:spPr/>
      <dgm:t>
        <a:bodyPr/>
        <a:lstStyle/>
        <a:p>
          <a:endParaRPr lang="en-US"/>
        </a:p>
      </dgm:t>
    </dgm:pt>
    <dgm:pt modelId="{2C10BB45-30CF-4EE5-9AD4-FC6FB7CC6032}">
      <dgm:prSet/>
      <dgm:spPr>
        <a:solidFill>
          <a:srgbClr val="92D050"/>
        </a:solidFill>
      </dgm:spPr>
      <dgm:t>
        <a:bodyPr/>
        <a:lstStyle/>
        <a:p>
          <a:r>
            <a:rPr lang="en-US" dirty="0" smtClean="0">
              <a:solidFill>
                <a:schemeClr val="tx1"/>
              </a:solidFill>
            </a:rPr>
            <a:t>Model Output</a:t>
          </a:r>
          <a:endParaRPr lang="en-US" dirty="0">
            <a:solidFill>
              <a:schemeClr val="tx1"/>
            </a:solidFill>
          </a:endParaRPr>
        </a:p>
      </dgm:t>
    </dgm:pt>
    <dgm:pt modelId="{1582FB92-02A8-4012-AB42-BFF02F034FB3}" type="parTrans" cxnId="{8994ECEA-1A23-4A99-AD05-4E92315CA2EF}">
      <dgm:prSet/>
      <dgm:spPr/>
      <dgm:t>
        <a:bodyPr/>
        <a:lstStyle/>
        <a:p>
          <a:endParaRPr lang="en-US"/>
        </a:p>
      </dgm:t>
    </dgm:pt>
    <dgm:pt modelId="{96C450DC-473B-4C22-9FC2-CFAD98F5559A}" type="sibTrans" cxnId="{8994ECEA-1A23-4A99-AD05-4E92315CA2EF}">
      <dgm:prSet/>
      <dgm:spPr/>
      <dgm:t>
        <a:bodyPr/>
        <a:lstStyle/>
        <a:p>
          <a:endParaRPr lang="en-US"/>
        </a:p>
      </dgm:t>
    </dgm:pt>
    <dgm:pt modelId="{87107685-4A6A-411A-85D2-C09F38FFCD11}">
      <dgm:prSet/>
      <dgm:spPr>
        <a:solidFill>
          <a:schemeClr val="tx2">
            <a:lumMod val="50000"/>
          </a:schemeClr>
        </a:solidFill>
      </dgm:spPr>
      <dgm:t>
        <a:bodyPr/>
        <a:lstStyle/>
        <a:p>
          <a:r>
            <a:rPr lang="en-US" dirty="0" smtClean="0"/>
            <a:t>Recommendation</a:t>
          </a:r>
          <a:endParaRPr lang="en-US" dirty="0"/>
        </a:p>
      </dgm:t>
    </dgm:pt>
    <dgm:pt modelId="{B1999AC9-76C0-44C4-8AA9-71A753BE6CCE}" type="parTrans" cxnId="{9B9A8C60-CA85-4639-8726-31986B504AB6}">
      <dgm:prSet/>
      <dgm:spPr/>
      <dgm:t>
        <a:bodyPr/>
        <a:lstStyle/>
        <a:p>
          <a:endParaRPr lang="en-US"/>
        </a:p>
      </dgm:t>
    </dgm:pt>
    <dgm:pt modelId="{F18F127C-2D1F-4503-9C8D-FFDA4420B09C}" type="sibTrans" cxnId="{9B9A8C60-CA85-4639-8726-31986B504AB6}">
      <dgm:prSet/>
      <dgm:spPr/>
      <dgm:t>
        <a:bodyPr/>
        <a:lstStyle/>
        <a:p>
          <a:endParaRPr lang="en-US"/>
        </a:p>
      </dgm:t>
    </dgm:pt>
    <dgm:pt modelId="{9E7E1280-6084-47B0-8C82-C357D00FF539}" type="pres">
      <dgm:prSet presAssocID="{E7BE160A-A8BF-4604-83D0-E029B846AC29}" presName="linear" presStyleCnt="0">
        <dgm:presLayoutVars>
          <dgm:dir/>
          <dgm:animLvl val="lvl"/>
          <dgm:resizeHandles val="exact"/>
        </dgm:presLayoutVars>
      </dgm:prSet>
      <dgm:spPr/>
      <dgm:t>
        <a:bodyPr/>
        <a:lstStyle/>
        <a:p>
          <a:endParaRPr lang="en-US"/>
        </a:p>
      </dgm:t>
    </dgm:pt>
    <dgm:pt modelId="{D5781291-56F5-4709-ADCE-8497481F4A39}" type="pres">
      <dgm:prSet presAssocID="{E83DB2C5-80C0-4136-A53E-486C5BD0933F}" presName="parentLin" presStyleCnt="0"/>
      <dgm:spPr/>
    </dgm:pt>
    <dgm:pt modelId="{FBE681A2-408E-4F99-8697-EEAE298E4ED8}" type="pres">
      <dgm:prSet presAssocID="{E83DB2C5-80C0-4136-A53E-486C5BD0933F}" presName="parentLeftMargin" presStyleLbl="node1" presStyleIdx="0" presStyleCnt="5"/>
      <dgm:spPr/>
      <dgm:t>
        <a:bodyPr/>
        <a:lstStyle/>
        <a:p>
          <a:endParaRPr lang="en-US"/>
        </a:p>
      </dgm:t>
    </dgm:pt>
    <dgm:pt modelId="{0D29196C-A4FB-4EE5-BE43-00AF36E6B8E8}" type="pres">
      <dgm:prSet presAssocID="{E83DB2C5-80C0-4136-A53E-486C5BD0933F}" presName="parentText" presStyleLbl="node1" presStyleIdx="0" presStyleCnt="5">
        <dgm:presLayoutVars>
          <dgm:chMax val="0"/>
          <dgm:bulletEnabled val="1"/>
        </dgm:presLayoutVars>
      </dgm:prSet>
      <dgm:spPr/>
      <dgm:t>
        <a:bodyPr/>
        <a:lstStyle/>
        <a:p>
          <a:endParaRPr lang="en-US"/>
        </a:p>
      </dgm:t>
    </dgm:pt>
    <dgm:pt modelId="{EB7B2EF3-604F-419E-B764-93AAF2916FE8}" type="pres">
      <dgm:prSet presAssocID="{E83DB2C5-80C0-4136-A53E-486C5BD0933F}" presName="negativeSpace" presStyleCnt="0"/>
      <dgm:spPr/>
    </dgm:pt>
    <dgm:pt modelId="{3DA14ACC-C3AF-45BF-B66A-4A3C0390ADB3}" type="pres">
      <dgm:prSet presAssocID="{E83DB2C5-80C0-4136-A53E-486C5BD0933F}" presName="childText" presStyleLbl="conFgAcc1" presStyleIdx="0" presStyleCnt="5">
        <dgm:presLayoutVars>
          <dgm:bulletEnabled val="1"/>
        </dgm:presLayoutVars>
      </dgm:prSet>
      <dgm:spPr/>
    </dgm:pt>
    <dgm:pt modelId="{F36649AE-AA03-4DAA-8728-9B051381E56E}" type="pres">
      <dgm:prSet presAssocID="{5484D01A-BB29-4C22-94FE-9E5CE474470B}" presName="spaceBetweenRectangles" presStyleCnt="0"/>
      <dgm:spPr/>
    </dgm:pt>
    <dgm:pt modelId="{1FD2C356-884D-4FF1-B454-CAB293779E72}" type="pres">
      <dgm:prSet presAssocID="{1DDFC58A-4F6A-4732-AD1E-4A913DE943A3}" presName="parentLin" presStyleCnt="0"/>
      <dgm:spPr/>
    </dgm:pt>
    <dgm:pt modelId="{F405EED9-897A-45FC-9CAD-3F50D747154B}" type="pres">
      <dgm:prSet presAssocID="{1DDFC58A-4F6A-4732-AD1E-4A913DE943A3}" presName="parentLeftMargin" presStyleLbl="node1" presStyleIdx="0" presStyleCnt="5"/>
      <dgm:spPr/>
      <dgm:t>
        <a:bodyPr/>
        <a:lstStyle/>
        <a:p>
          <a:endParaRPr lang="en-US"/>
        </a:p>
      </dgm:t>
    </dgm:pt>
    <dgm:pt modelId="{9E1159C7-C7AF-4943-9A20-9A25421630D1}" type="pres">
      <dgm:prSet presAssocID="{1DDFC58A-4F6A-4732-AD1E-4A913DE943A3}" presName="parentText" presStyleLbl="node1" presStyleIdx="1" presStyleCnt="5">
        <dgm:presLayoutVars>
          <dgm:chMax val="0"/>
          <dgm:bulletEnabled val="1"/>
        </dgm:presLayoutVars>
      </dgm:prSet>
      <dgm:spPr/>
      <dgm:t>
        <a:bodyPr/>
        <a:lstStyle/>
        <a:p>
          <a:endParaRPr lang="en-US"/>
        </a:p>
      </dgm:t>
    </dgm:pt>
    <dgm:pt modelId="{13CD0FBC-2ECC-4C13-9A87-5D7E2DFD7B95}" type="pres">
      <dgm:prSet presAssocID="{1DDFC58A-4F6A-4732-AD1E-4A913DE943A3}" presName="negativeSpace" presStyleCnt="0"/>
      <dgm:spPr/>
    </dgm:pt>
    <dgm:pt modelId="{1E4A1842-FEA5-4F53-B084-47EFD203B473}" type="pres">
      <dgm:prSet presAssocID="{1DDFC58A-4F6A-4732-AD1E-4A913DE943A3}" presName="childText" presStyleLbl="conFgAcc1" presStyleIdx="1" presStyleCnt="5">
        <dgm:presLayoutVars>
          <dgm:bulletEnabled val="1"/>
        </dgm:presLayoutVars>
      </dgm:prSet>
      <dgm:spPr/>
    </dgm:pt>
    <dgm:pt modelId="{2A005734-3258-4CC7-B859-81FF73F569A9}" type="pres">
      <dgm:prSet presAssocID="{E555D610-E4B1-4EE1-A6C1-64A7A6D97228}" presName="spaceBetweenRectangles" presStyleCnt="0"/>
      <dgm:spPr/>
    </dgm:pt>
    <dgm:pt modelId="{5EC4C0C1-742D-45FB-ABDE-F66B9464190D}" type="pres">
      <dgm:prSet presAssocID="{1CFEFABF-34C0-4E05-9E01-AA346D8BA6CE}" presName="parentLin" presStyleCnt="0"/>
      <dgm:spPr/>
    </dgm:pt>
    <dgm:pt modelId="{6F3AF682-D135-432F-AC39-5DA9DA0FD148}" type="pres">
      <dgm:prSet presAssocID="{1CFEFABF-34C0-4E05-9E01-AA346D8BA6CE}" presName="parentLeftMargin" presStyleLbl="node1" presStyleIdx="1" presStyleCnt="5"/>
      <dgm:spPr/>
      <dgm:t>
        <a:bodyPr/>
        <a:lstStyle/>
        <a:p>
          <a:endParaRPr lang="en-US"/>
        </a:p>
      </dgm:t>
    </dgm:pt>
    <dgm:pt modelId="{26A8AB4F-9020-41BB-865E-C78C648CBABC}" type="pres">
      <dgm:prSet presAssocID="{1CFEFABF-34C0-4E05-9E01-AA346D8BA6CE}" presName="parentText" presStyleLbl="node1" presStyleIdx="2" presStyleCnt="5">
        <dgm:presLayoutVars>
          <dgm:chMax val="0"/>
          <dgm:bulletEnabled val="1"/>
        </dgm:presLayoutVars>
      </dgm:prSet>
      <dgm:spPr/>
      <dgm:t>
        <a:bodyPr/>
        <a:lstStyle/>
        <a:p>
          <a:endParaRPr lang="en-US"/>
        </a:p>
      </dgm:t>
    </dgm:pt>
    <dgm:pt modelId="{7B0E7812-A80D-49E2-BC95-38B67353DA1A}" type="pres">
      <dgm:prSet presAssocID="{1CFEFABF-34C0-4E05-9E01-AA346D8BA6CE}" presName="negativeSpace" presStyleCnt="0"/>
      <dgm:spPr/>
    </dgm:pt>
    <dgm:pt modelId="{0B1271BD-E9DB-4F37-9FC9-AFE7B4F8ED0F}" type="pres">
      <dgm:prSet presAssocID="{1CFEFABF-34C0-4E05-9E01-AA346D8BA6CE}" presName="childText" presStyleLbl="conFgAcc1" presStyleIdx="2" presStyleCnt="5">
        <dgm:presLayoutVars>
          <dgm:bulletEnabled val="1"/>
        </dgm:presLayoutVars>
      </dgm:prSet>
      <dgm:spPr/>
    </dgm:pt>
    <dgm:pt modelId="{C97EFD42-8255-4609-9470-E17833859AB8}" type="pres">
      <dgm:prSet presAssocID="{73CCE514-B5FD-48A8-8367-44EF17701805}" presName="spaceBetweenRectangles" presStyleCnt="0"/>
      <dgm:spPr/>
    </dgm:pt>
    <dgm:pt modelId="{BEFED285-1185-4352-A87E-FC70203C8A0C}" type="pres">
      <dgm:prSet presAssocID="{2C10BB45-30CF-4EE5-9AD4-FC6FB7CC6032}" presName="parentLin" presStyleCnt="0"/>
      <dgm:spPr/>
    </dgm:pt>
    <dgm:pt modelId="{C127F324-2536-4DAC-B528-F3BF4106E58F}" type="pres">
      <dgm:prSet presAssocID="{2C10BB45-30CF-4EE5-9AD4-FC6FB7CC6032}" presName="parentLeftMargin" presStyleLbl="node1" presStyleIdx="2" presStyleCnt="5"/>
      <dgm:spPr/>
      <dgm:t>
        <a:bodyPr/>
        <a:lstStyle/>
        <a:p>
          <a:endParaRPr lang="en-US"/>
        </a:p>
      </dgm:t>
    </dgm:pt>
    <dgm:pt modelId="{9E91760E-6447-4087-AC8A-BDD46F306CEB}" type="pres">
      <dgm:prSet presAssocID="{2C10BB45-30CF-4EE5-9AD4-FC6FB7CC6032}" presName="parentText" presStyleLbl="node1" presStyleIdx="3" presStyleCnt="5">
        <dgm:presLayoutVars>
          <dgm:chMax val="0"/>
          <dgm:bulletEnabled val="1"/>
        </dgm:presLayoutVars>
      </dgm:prSet>
      <dgm:spPr/>
      <dgm:t>
        <a:bodyPr/>
        <a:lstStyle/>
        <a:p>
          <a:endParaRPr lang="en-US"/>
        </a:p>
      </dgm:t>
    </dgm:pt>
    <dgm:pt modelId="{3D9E6D6A-56D8-4287-8C85-549091C3F3A7}" type="pres">
      <dgm:prSet presAssocID="{2C10BB45-30CF-4EE5-9AD4-FC6FB7CC6032}" presName="negativeSpace" presStyleCnt="0"/>
      <dgm:spPr/>
    </dgm:pt>
    <dgm:pt modelId="{628545B4-BA70-4DD6-B4CC-30BECE2E4A41}" type="pres">
      <dgm:prSet presAssocID="{2C10BB45-30CF-4EE5-9AD4-FC6FB7CC6032}" presName="childText" presStyleLbl="conFgAcc1" presStyleIdx="3" presStyleCnt="5">
        <dgm:presLayoutVars>
          <dgm:bulletEnabled val="1"/>
        </dgm:presLayoutVars>
      </dgm:prSet>
      <dgm:spPr/>
    </dgm:pt>
    <dgm:pt modelId="{02E246DF-AF79-4A3E-9C06-37AB7BAC74D0}" type="pres">
      <dgm:prSet presAssocID="{96C450DC-473B-4C22-9FC2-CFAD98F5559A}" presName="spaceBetweenRectangles" presStyleCnt="0"/>
      <dgm:spPr/>
    </dgm:pt>
    <dgm:pt modelId="{D6B4F798-A551-460C-979A-1B005F5AE5CD}" type="pres">
      <dgm:prSet presAssocID="{87107685-4A6A-411A-85D2-C09F38FFCD11}" presName="parentLin" presStyleCnt="0"/>
      <dgm:spPr/>
    </dgm:pt>
    <dgm:pt modelId="{500F6E10-EB15-4D12-A323-15B5E3F8E4D1}" type="pres">
      <dgm:prSet presAssocID="{87107685-4A6A-411A-85D2-C09F38FFCD11}" presName="parentLeftMargin" presStyleLbl="node1" presStyleIdx="3" presStyleCnt="5"/>
      <dgm:spPr/>
      <dgm:t>
        <a:bodyPr/>
        <a:lstStyle/>
        <a:p>
          <a:endParaRPr lang="en-US"/>
        </a:p>
      </dgm:t>
    </dgm:pt>
    <dgm:pt modelId="{15AEE198-8B33-4432-AA65-E79DE085E2A0}" type="pres">
      <dgm:prSet presAssocID="{87107685-4A6A-411A-85D2-C09F38FFCD11}" presName="parentText" presStyleLbl="node1" presStyleIdx="4" presStyleCnt="5">
        <dgm:presLayoutVars>
          <dgm:chMax val="0"/>
          <dgm:bulletEnabled val="1"/>
        </dgm:presLayoutVars>
      </dgm:prSet>
      <dgm:spPr/>
      <dgm:t>
        <a:bodyPr/>
        <a:lstStyle/>
        <a:p>
          <a:endParaRPr lang="en-US"/>
        </a:p>
      </dgm:t>
    </dgm:pt>
    <dgm:pt modelId="{9979C3FA-A318-427C-9D7D-29FCF9C9322E}" type="pres">
      <dgm:prSet presAssocID="{87107685-4A6A-411A-85D2-C09F38FFCD11}" presName="negativeSpace" presStyleCnt="0"/>
      <dgm:spPr/>
    </dgm:pt>
    <dgm:pt modelId="{3B646C60-942F-49CA-BA82-23F7307C8A14}" type="pres">
      <dgm:prSet presAssocID="{87107685-4A6A-411A-85D2-C09F38FFCD11}" presName="childText" presStyleLbl="conFgAcc1" presStyleIdx="4" presStyleCnt="5">
        <dgm:presLayoutVars>
          <dgm:bulletEnabled val="1"/>
        </dgm:presLayoutVars>
      </dgm:prSet>
      <dgm:spPr/>
    </dgm:pt>
  </dgm:ptLst>
  <dgm:cxnLst>
    <dgm:cxn modelId="{BF60FD95-82B9-4AD7-BE58-A075DE41F54F}" type="presOf" srcId="{1CFEFABF-34C0-4E05-9E01-AA346D8BA6CE}" destId="{26A8AB4F-9020-41BB-865E-C78C648CBABC}" srcOrd="1" destOrd="0" presId="urn:microsoft.com/office/officeart/2005/8/layout/list1"/>
    <dgm:cxn modelId="{8324DE2B-550E-4B28-B354-A39B845E3118}" type="presOf" srcId="{E7BE160A-A8BF-4604-83D0-E029B846AC29}" destId="{9E7E1280-6084-47B0-8C82-C357D00FF539}" srcOrd="0" destOrd="0" presId="urn:microsoft.com/office/officeart/2005/8/layout/list1"/>
    <dgm:cxn modelId="{366AE1C3-4B8C-419A-8994-28E220D54B1A}" type="presOf" srcId="{2C10BB45-30CF-4EE5-9AD4-FC6FB7CC6032}" destId="{C127F324-2536-4DAC-B528-F3BF4106E58F}" srcOrd="0" destOrd="0" presId="urn:microsoft.com/office/officeart/2005/8/layout/list1"/>
    <dgm:cxn modelId="{F3E256D9-8B7C-48C5-94A5-4B80571AFF04}" type="presOf" srcId="{1DDFC58A-4F6A-4732-AD1E-4A913DE943A3}" destId="{9E1159C7-C7AF-4943-9A20-9A25421630D1}" srcOrd="1" destOrd="0" presId="urn:microsoft.com/office/officeart/2005/8/layout/list1"/>
    <dgm:cxn modelId="{840013FD-9A93-4033-AF85-E258E15570C2}" type="presOf" srcId="{1DDFC58A-4F6A-4732-AD1E-4A913DE943A3}" destId="{F405EED9-897A-45FC-9CAD-3F50D747154B}" srcOrd="0" destOrd="0" presId="urn:microsoft.com/office/officeart/2005/8/layout/list1"/>
    <dgm:cxn modelId="{7AE16537-619E-491D-9865-0DCC6366A056}" srcId="{E7BE160A-A8BF-4604-83D0-E029B846AC29}" destId="{E83DB2C5-80C0-4136-A53E-486C5BD0933F}" srcOrd="0" destOrd="0" parTransId="{845B2773-FE80-453A-BA70-0D3557E7DDEE}" sibTransId="{5484D01A-BB29-4C22-94FE-9E5CE474470B}"/>
    <dgm:cxn modelId="{8B388E78-504B-4269-B611-96A6F5575821}" type="presOf" srcId="{87107685-4A6A-411A-85D2-C09F38FFCD11}" destId="{500F6E10-EB15-4D12-A323-15B5E3F8E4D1}" srcOrd="0" destOrd="0" presId="urn:microsoft.com/office/officeart/2005/8/layout/list1"/>
    <dgm:cxn modelId="{5680AC1F-44B1-41D6-8327-D0B2674995D0}" type="presOf" srcId="{E83DB2C5-80C0-4136-A53E-486C5BD0933F}" destId="{FBE681A2-408E-4F99-8697-EEAE298E4ED8}" srcOrd="0" destOrd="0" presId="urn:microsoft.com/office/officeart/2005/8/layout/list1"/>
    <dgm:cxn modelId="{006B9397-96F8-400F-BA1E-5ABCFD8644C9}" srcId="{E7BE160A-A8BF-4604-83D0-E029B846AC29}" destId="{1CFEFABF-34C0-4E05-9E01-AA346D8BA6CE}" srcOrd="2" destOrd="0" parTransId="{A62D67BC-9E76-418A-9604-24199DF12433}" sibTransId="{73CCE514-B5FD-48A8-8367-44EF17701805}"/>
    <dgm:cxn modelId="{9B9A8C60-CA85-4639-8726-31986B504AB6}" srcId="{E7BE160A-A8BF-4604-83D0-E029B846AC29}" destId="{87107685-4A6A-411A-85D2-C09F38FFCD11}" srcOrd="4" destOrd="0" parTransId="{B1999AC9-76C0-44C4-8AA9-71A753BE6CCE}" sibTransId="{F18F127C-2D1F-4503-9C8D-FFDA4420B09C}"/>
    <dgm:cxn modelId="{8F5B0C78-A5B4-4395-B005-5CA54DEE6090}" type="presOf" srcId="{2C10BB45-30CF-4EE5-9AD4-FC6FB7CC6032}" destId="{9E91760E-6447-4087-AC8A-BDD46F306CEB}" srcOrd="1" destOrd="0" presId="urn:microsoft.com/office/officeart/2005/8/layout/list1"/>
    <dgm:cxn modelId="{8994ECEA-1A23-4A99-AD05-4E92315CA2EF}" srcId="{E7BE160A-A8BF-4604-83D0-E029B846AC29}" destId="{2C10BB45-30CF-4EE5-9AD4-FC6FB7CC6032}" srcOrd="3" destOrd="0" parTransId="{1582FB92-02A8-4012-AB42-BFF02F034FB3}" sibTransId="{96C450DC-473B-4C22-9FC2-CFAD98F5559A}"/>
    <dgm:cxn modelId="{25C3A288-9312-4994-9F6F-E2703F921057}" type="presOf" srcId="{1CFEFABF-34C0-4E05-9E01-AA346D8BA6CE}" destId="{6F3AF682-D135-432F-AC39-5DA9DA0FD148}" srcOrd="0" destOrd="0" presId="urn:microsoft.com/office/officeart/2005/8/layout/list1"/>
    <dgm:cxn modelId="{6207B258-2BE8-4142-B72A-60788FEEEA15}" type="presOf" srcId="{E83DB2C5-80C0-4136-A53E-486C5BD0933F}" destId="{0D29196C-A4FB-4EE5-BE43-00AF36E6B8E8}" srcOrd="1" destOrd="0" presId="urn:microsoft.com/office/officeart/2005/8/layout/list1"/>
    <dgm:cxn modelId="{8ABD5D63-0ED3-4273-9EF0-85BB7B468DEA}" srcId="{E7BE160A-A8BF-4604-83D0-E029B846AC29}" destId="{1DDFC58A-4F6A-4732-AD1E-4A913DE943A3}" srcOrd="1" destOrd="0" parTransId="{8B5220D1-9FBF-4752-94A2-A1F3A020B9B1}" sibTransId="{E555D610-E4B1-4EE1-A6C1-64A7A6D97228}"/>
    <dgm:cxn modelId="{C76B0C11-B4DF-4AA6-8DC7-87B2A23C41C2}" type="presOf" srcId="{87107685-4A6A-411A-85D2-C09F38FFCD11}" destId="{15AEE198-8B33-4432-AA65-E79DE085E2A0}" srcOrd="1" destOrd="0" presId="urn:microsoft.com/office/officeart/2005/8/layout/list1"/>
    <dgm:cxn modelId="{A0A19608-4DF5-4134-9754-94FC97078CA3}" type="presParOf" srcId="{9E7E1280-6084-47B0-8C82-C357D00FF539}" destId="{D5781291-56F5-4709-ADCE-8497481F4A39}" srcOrd="0" destOrd="0" presId="urn:microsoft.com/office/officeart/2005/8/layout/list1"/>
    <dgm:cxn modelId="{FBF9FE48-FDF9-4173-AC2D-2B9FF7CE0D7F}" type="presParOf" srcId="{D5781291-56F5-4709-ADCE-8497481F4A39}" destId="{FBE681A2-408E-4F99-8697-EEAE298E4ED8}" srcOrd="0" destOrd="0" presId="urn:microsoft.com/office/officeart/2005/8/layout/list1"/>
    <dgm:cxn modelId="{8DE2118E-F446-444D-BFAC-B51F9BB7040F}" type="presParOf" srcId="{D5781291-56F5-4709-ADCE-8497481F4A39}" destId="{0D29196C-A4FB-4EE5-BE43-00AF36E6B8E8}" srcOrd="1" destOrd="0" presId="urn:microsoft.com/office/officeart/2005/8/layout/list1"/>
    <dgm:cxn modelId="{542EE7C3-EA56-4788-9951-15BCE6BDFD01}" type="presParOf" srcId="{9E7E1280-6084-47B0-8C82-C357D00FF539}" destId="{EB7B2EF3-604F-419E-B764-93AAF2916FE8}" srcOrd="1" destOrd="0" presId="urn:microsoft.com/office/officeart/2005/8/layout/list1"/>
    <dgm:cxn modelId="{8B7DE626-5258-46D4-AF37-5022A73B7570}" type="presParOf" srcId="{9E7E1280-6084-47B0-8C82-C357D00FF539}" destId="{3DA14ACC-C3AF-45BF-B66A-4A3C0390ADB3}" srcOrd="2" destOrd="0" presId="urn:microsoft.com/office/officeart/2005/8/layout/list1"/>
    <dgm:cxn modelId="{F13DC99F-95DB-4469-9EF1-9676D64F55CA}" type="presParOf" srcId="{9E7E1280-6084-47B0-8C82-C357D00FF539}" destId="{F36649AE-AA03-4DAA-8728-9B051381E56E}" srcOrd="3" destOrd="0" presId="urn:microsoft.com/office/officeart/2005/8/layout/list1"/>
    <dgm:cxn modelId="{C49AC45D-4481-40E4-BD94-CA7FC084B8FA}" type="presParOf" srcId="{9E7E1280-6084-47B0-8C82-C357D00FF539}" destId="{1FD2C356-884D-4FF1-B454-CAB293779E72}" srcOrd="4" destOrd="0" presId="urn:microsoft.com/office/officeart/2005/8/layout/list1"/>
    <dgm:cxn modelId="{BBEFE0E6-FCFD-4944-B275-6D2573179A09}" type="presParOf" srcId="{1FD2C356-884D-4FF1-B454-CAB293779E72}" destId="{F405EED9-897A-45FC-9CAD-3F50D747154B}" srcOrd="0" destOrd="0" presId="urn:microsoft.com/office/officeart/2005/8/layout/list1"/>
    <dgm:cxn modelId="{75915BF4-00D0-49C2-87EC-5D001C4CD7B1}" type="presParOf" srcId="{1FD2C356-884D-4FF1-B454-CAB293779E72}" destId="{9E1159C7-C7AF-4943-9A20-9A25421630D1}" srcOrd="1" destOrd="0" presId="urn:microsoft.com/office/officeart/2005/8/layout/list1"/>
    <dgm:cxn modelId="{A0117DCE-6B6D-4713-881C-D4586F536714}" type="presParOf" srcId="{9E7E1280-6084-47B0-8C82-C357D00FF539}" destId="{13CD0FBC-2ECC-4C13-9A87-5D7E2DFD7B95}" srcOrd="5" destOrd="0" presId="urn:microsoft.com/office/officeart/2005/8/layout/list1"/>
    <dgm:cxn modelId="{556A0776-0731-4324-9C71-D4E6033A6A55}" type="presParOf" srcId="{9E7E1280-6084-47B0-8C82-C357D00FF539}" destId="{1E4A1842-FEA5-4F53-B084-47EFD203B473}" srcOrd="6" destOrd="0" presId="urn:microsoft.com/office/officeart/2005/8/layout/list1"/>
    <dgm:cxn modelId="{9AE2AC81-EE31-4711-A8E5-AA3409FE85D9}" type="presParOf" srcId="{9E7E1280-6084-47B0-8C82-C357D00FF539}" destId="{2A005734-3258-4CC7-B859-81FF73F569A9}" srcOrd="7" destOrd="0" presId="urn:microsoft.com/office/officeart/2005/8/layout/list1"/>
    <dgm:cxn modelId="{7A2BFD89-2CF9-47F4-B509-462DCFC48E52}" type="presParOf" srcId="{9E7E1280-6084-47B0-8C82-C357D00FF539}" destId="{5EC4C0C1-742D-45FB-ABDE-F66B9464190D}" srcOrd="8" destOrd="0" presId="urn:microsoft.com/office/officeart/2005/8/layout/list1"/>
    <dgm:cxn modelId="{45D0091B-92B6-4E74-AB26-A1CD96E6BAE0}" type="presParOf" srcId="{5EC4C0C1-742D-45FB-ABDE-F66B9464190D}" destId="{6F3AF682-D135-432F-AC39-5DA9DA0FD148}" srcOrd="0" destOrd="0" presId="urn:microsoft.com/office/officeart/2005/8/layout/list1"/>
    <dgm:cxn modelId="{C2F14316-D691-46D8-98E2-5F103DDD5C81}" type="presParOf" srcId="{5EC4C0C1-742D-45FB-ABDE-F66B9464190D}" destId="{26A8AB4F-9020-41BB-865E-C78C648CBABC}" srcOrd="1" destOrd="0" presId="urn:microsoft.com/office/officeart/2005/8/layout/list1"/>
    <dgm:cxn modelId="{9709A393-66E8-40EC-8AE9-F6517AFC111E}" type="presParOf" srcId="{9E7E1280-6084-47B0-8C82-C357D00FF539}" destId="{7B0E7812-A80D-49E2-BC95-38B67353DA1A}" srcOrd="9" destOrd="0" presId="urn:microsoft.com/office/officeart/2005/8/layout/list1"/>
    <dgm:cxn modelId="{922A0331-7D0C-491D-87D0-7E99503A06E9}" type="presParOf" srcId="{9E7E1280-6084-47B0-8C82-C357D00FF539}" destId="{0B1271BD-E9DB-4F37-9FC9-AFE7B4F8ED0F}" srcOrd="10" destOrd="0" presId="urn:microsoft.com/office/officeart/2005/8/layout/list1"/>
    <dgm:cxn modelId="{BEA5D87C-0490-4F55-ACFC-074A3682D17C}" type="presParOf" srcId="{9E7E1280-6084-47B0-8C82-C357D00FF539}" destId="{C97EFD42-8255-4609-9470-E17833859AB8}" srcOrd="11" destOrd="0" presId="urn:microsoft.com/office/officeart/2005/8/layout/list1"/>
    <dgm:cxn modelId="{92C4E8A6-2682-409C-95D8-4F049A1F7BDD}" type="presParOf" srcId="{9E7E1280-6084-47B0-8C82-C357D00FF539}" destId="{BEFED285-1185-4352-A87E-FC70203C8A0C}" srcOrd="12" destOrd="0" presId="urn:microsoft.com/office/officeart/2005/8/layout/list1"/>
    <dgm:cxn modelId="{36B0E09E-024E-44F5-AC35-E1CF47E305C2}" type="presParOf" srcId="{BEFED285-1185-4352-A87E-FC70203C8A0C}" destId="{C127F324-2536-4DAC-B528-F3BF4106E58F}" srcOrd="0" destOrd="0" presId="urn:microsoft.com/office/officeart/2005/8/layout/list1"/>
    <dgm:cxn modelId="{5D989B00-AB83-4EC9-A0A2-066D94D6B29A}" type="presParOf" srcId="{BEFED285-1185-4352-A87E-FC70203C8A0C}" destId="{9E91760E-6447-4087-AC8A-BDD46F306CEB}" srcOrd="1" destOrd="0" presId="urn:microsoft.com/office/officeart/2005/8/layout/list1"/>
    <dgm:cxn modelId="{427FECDC-288C-44D3-9CE1-AD09F9057951}" type="presParOf" srcId="{9E7E1280-6084-47B0-8C82-C357D00FF539}" destId="{3D9E6D6A-56D8-4287-8C85-549091C3F3A7}" srcOrd="13" destOrd="0" presId="urn:microsoft.com/office/officeart/2005/8/layout/list1"/>
    <dgm:cxn modelId="{BBBD7ED9-612D-450C-9636-4D8F6DF05B94}" type="presParOf" srcId="{9E7E1280-6084-47B0-8C82-C357D00FF539}" destId="{628545B4-BA70-4DD6-B4CC-30BECE2E4A41}" srcOrd="14" destOrd="0" presId="urn:microsoft.com/office/officeart/2005/8/layout/list1"/>
    <dgm:cxn modelId="{1E9D591E-DFEB-44BB-B9FC-744765493474}" type="presParOf" srcId="{9E7E1280-6084-47B0-8C82-C357D00FF539}" destId="{02E246DF-AF79-4A3E-9C06-37AB7BAC74D0}" srcOrd="15" destOrd="0" presId="urn:microsoft.com/office/officeart/2005/8/layout/list1"/>
    <dgm:cxn modelId="{4299FCC1-0197-457E-ADA9-16887998CD10}" type="presParOf" srcId="{9E7E1280-6084-47B0-8C82-C357D00FF539}" destId="{D6B4F798-A551-460C-979A-1B005F5AE5CD}" srcOrd="16" destOrd="0" presId="urn:microsoft.com/office/officeart/2005/8/layout/list1"/>
    <dgm:cxn modelId="{9115D992-5EEB-409E-8E65-ECEF2025853E}" type="presParOf" srcId="{D6B4F798-A551-460C-979A-1B005F5AE5CD}" destId="{500F6E10-EB15-4D12-A323-15B5E3F8E4D1}" srcOrd="0" destOrd="0" presId="urn:microsoft.com/office/officeart/2005/8/layout/list1"/>
    <dgm:cxn modelId="{33719AE9-3A9C-48A0-8D0C-A9DF0675B14E}" type="presParOf" srcId="{D6B4F798-A551-460C-979A-1B005F5AE5CD}" destId="{15AEE198-8B33-4432-AA65-E79DE085E2A0}" srcOrd="1" destOrd="0" presId="urn:microsoft.com/office/officeart/2005/8/layout/list1"/>
    <dgm:cxn modelId="{E8DA224D-FCBD-41CE-8C98-5F8C783DC22C}" type="presParOf" srcId="{9E7E1280-6084-47B0-8C82-C357D00FF539}" destId="{9979C3FA-A318-427C-9D7D-29FCF9C9322E}" srcOrd="17" destOrd="0" presId="urn:microsoft.com/office/officeart/2005/8/layout/list1"/>
    <dgm:cxn modelId="{3D0CC283-190D-4B26-A1E0-4A240692BD82}" type="presParOf" srcId="{9E7E1280-6084-47B0-8C82-C357D00FF539}" destId="{3B646C60-942F-49CA-BA82-23F7307C8A14}" srcOrd="18"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E7BE160A-A8BF-4604-83D0-E029B846AC29}" type="doc">
      <dgm:prSet loTypeId="urn:microsoft.com/office/officeart/2005/8/layout/list1" loCatId="list" qsTypeId="urn:microsoft.com/office/officeart/2005/8/quickstyle/simple5" qsCatId="simple" csTypeId="urn:microsoft.com/office/officeart/2005/8/colors/accent0_3" csCatId="mainScheme" phldr="1"/>
      <dgm:spPr/>
      <dgm:t>
        <a:bodyPr/>
        <a:lstStyle/>
        <a:p>
          <a:endParaRPr lang="en-US"/>
        </a:p>
      </dgm:t>
    </dgm:pt>
    <dgm:pt modelId="{E83DB2C5-80C0-4136-A53E-486C5BD0933F}">
      <dgm:prSet phldrT="[Text]"/>
      <dgm:spPr>
        <a:solidFill>
          <a:schemeClr val="tx2">
            <a:lumMod val="50000"/>
          </a:schemeClr>
        </a:solidFill>
      </dgm:spPr>
      <dgm:t>
        <a:bodyPr/>
        <a:lstStyle/>
        <a:p>
          <a:r>
            <a:rPr lang="en-US" dirty="0" smtClean="0"/>
            <a:t>Project Overview</a:t>
          </a:r>
          <a:endParaRPr lang="en-US" dirty="0"/>
        </a:p>
      </dgm:t>
    </dgm:pt>
    <dgm:pt modelId="{845B2773-FE80-453A-BA70-0D3557E7DDEE}" type="parTrans" cxnId="{7AE16537-619E-491D-9865-0DCC6366A056}">
      <dgm:prSet/>
      <dgm:spPr/>
      <dgm:t>
        <a:bodyPr/>
        <a:lstStyle/>
        <a:p>
          <a:endParaRPr lang="en-US"/>
        </a:p>
      </dgm:t>
    </dgm:pt>
    <dgm:pt modelId="{5484D01A-BB29-4C22-94FE-9E5CE474470B}" type="sibTrans" cxnId="{7AE16537-619E-491D-9865-0DCC6366A056}">
      <dgm:prSet/>
      <dgm:spPr/>
      <dgm:t>
        <a:bodyPr/>
        <a:lstStyle/>
        <a:p>
          <a:endParaRPr lang="en-US"/>
        </a:p>
      </dgm:t>
    </dgm:pt>
    <dgm:pt modelId="{1DDFC58A-4F6A-4732-AD1E-4A913DE943A3}">
      <dgm:prSet phldrT="[Text]"/>
      <dgm:spPr>
        <a:solidFill>
          <a:schemeClr val="tx2">
            <a:lumMod val="50000"/>
          </a:schemeClr>
        </a:solidFill>
      </dgm:spPr>
      <dgm:t>
        <a:bodyPr/>
        <a:lstStyle/>
        <a:p>
          <a:r>
            <a:rPr lang="en-US" dirty="0" smtClean="0"/>
            <a:t>Decision Variables</a:t>
          </a:r>
          <a:endParaRPr lang="en-US" dirty="0"/>
        </a:p>
      </dgm:t>
    </dgm:pt>
    <dgm:pt modelId="{8B5220D1-9FBF-4752-94A2-A1F3A020B9B1}" type="parTrans" cxnId="{8ABD5D63-0ED3-4273-9EF0-85BB7B468DEA}">
      <dgm:prSet/>
      <dgm:spPr/>
      <dgm:t>
        <a:bodyPr/>
        <a:lstStyle/>
        <a:p>
          <a:endParaRPr lang="en-US"/>
        </a:p>
      </dgm:t>
    </dgm:pt>
    <dgm:pt modelId="{E555D610-E4B1-4EE1-A6C1-64A7A6D97228}" type="sibTrans" cxnId="{8ABD5D63-0ED3-4273-9EF0-85BB7B468DEA}">
      <dgm:prSet/>
      <dgm:spPr/>
      <dgm:t>
        <a:bodyPr/>
        <a:lstStyle/>
        <a:p>
          <a:endParaRPr lang="en-US"/>
        </a:p>
      </dgm:t>
    </dgm:pt>
    <dgm:pt modelId="{1CFEFABF-34C0-4E05-9E01-AA346D8BA6CE}">
      <dgm:prSet phldrT="[Text]"/>
      <dgm:spPr>
        <a:solidFill>
          <a:schemeClr val="tx2">
            <a:lumMod val="50000"/>
          </a:schemeClr>
        </a:solidFill>
      </dgm:spPr>
      <dgm:t>
        <a:bodyPr/>
        <a:lstStyle/>
        <a:p>
          <a:r>
            <a:rPr lang="en-US" dirty="0" smtClean="0"/>
            <a:t>Model Results</a:t>
          </a:r>
          <a:endParaRPr lang="en-US" dirty="0"/>
        </a:p>
      </dgm:t>
    </dgm:pt>
    <dgm:pt modelId="{A62D67BC-9E76-418A-9604-24199DF12433}" type="parTrans" cxnId="{006B9397-96F8-400F-BA1E-5ABCFD8644C9}">
      <dgm:prSet/>
      <dgm:spPr/>
      <dgm:t>
        <a:bodyPr/>
        <a:lstStyle/>
        <a:p>
          <a:endParaRPr lang="en-US"/>
        </a:p>
      </dgm:t>
    </dgm:pt>
    <dgm:pt modelId="{73CCE514-B5FD-48A8-8367-44EF17701805}" type="sibTrans" cxnId="{006B9397-96F8-400F-BA1E-5ABCFD8644C9}">
      <dgm:prSet/>
      <dgm:spPr/>
      <dgm:t>
        <a:bodyPr/>
        <a:lstStyle/>
        <a:p>
          <a:endParaRPr lang="en-US"/>
        </a:p>
      </dgm:t>
    </dgm:pt>
    <dgm:pt modelId="{2C10BB45-30CF-4EE5-9AD4-FC6FB7CC6032}">
      <dgm:prSet/>
      <dgm:spPr>
        <a:solidFill>
          <a:schemeClr val="tx2">
            <a:lumMod val="50000"/>
          </a:schemeClr>
        </a:solidFill>
      </dgm:spPr>
      <dgm:t>
        <a:bodyPr/>
        <a:lstStyle/>
        <a:p>
          <a:r>
            <a:rPr lang="en-US" dirty="0" smtClean="0">
              <a:solidFill>
                <a:schemeClr val="bg1"/>
              </a:solidFill>
            </a:rPr>
            <a:t>Model Output</a:t>
          </a:r>
          <a:endParaRPr lang="en-US" dirty="0">
            <a:solidFill>
              <a:schemeClr val="bg1"/>
            </a:solidFill>
          </a:endParaRPr>
        </a:p>
      </dgm:t>
    </dgm:pt>
    <dgm:pt modelId="{1582FB92-02A8-4012-AB42-BFF02F034FB3}" type="parTrans" cxnId="{8994ECEA-1A23-4A99-AD05-4E92315CA2EF}">
      <dgm:prSet/>
      <dgm:spPr/>
      <dgm:t>
        <a:bodyPr/>
        <a:lstStyle/>
        <a:p>
          <a:endParaRPr lang="en-US"/>
        </a:p>
      </dgm:t>
    </dgm:pt>
    <dgm:pt modelId="{96C450DC-473B-4C22-9FC2-CFAD98F5559A}" type="sibTrans" cxnId="{8994ECEA-1A23-4A99-AD05-4E92315CA2EF}">
      <dgm:prSet/>
      <dgm:spPr/>
      <dgm:t>
        <a:bodyPr/>
        <a:lstStyle/>
        <a:p>
          <a:endParaRPr lang="en-US"/>
        </a:p>
      </dgm:t>
    </dgm:pt>
    <dgm:pt modelId="{87107685-4A6A-411A-85D2-C09F38FFCD11}">
      <dgm:prSet/>
      <dgm:spPr>
        <a:solidFill>
          <a:srgbClr val="92D050"/>
        </a:solidFill>
      </dgm:spPr>
      <dgm:t>
        <a:bodyPr/>
        <a:lstStyle/>
        <a:p>
          <a:r>
            <a:rPr lang="en-US" dirty="0" smtClean="0">
              <a:solidFill>
                <a:schemeClr val="tx1"/>
              </a:solidFill>
            </a:rPr>
            <a:t>Recommendation</a:t>
          </a:r>
          <a:endParaRPr lang="en-US" dirty="0">
            <a:solidFill>
              <a:schemeClr val="tx1"/>
            </a:solidFill>
          </a:endParaRPr>
        </a:p>
      </dgm:t>
    </dgm:pt>
    <dgm:pt modelId="{B1999AC9-76C0-44C4-8AA9-71A753BE6CCE}" type="parTrans" cxnId="{9B9A8C60-CA85-4639-8726-31986B504AB6}">
      <dgm:prSet/>
      <dgm:spPr/>
      <dgm:t>
        <a:bodyPr/>
        <a:lstStyle/>
        <a:p>
          <a:endParaRPr lang="en-US"/>
        </a:p>
      </dgm:t>
    </dgm:pt>
    <dgm:pt modelId="{F18F127C-2D1F-4503-9C8D-FFDA4420B09C}" type="sibTrans" cxnId="{9B9A8C60-CA85-4639-8726-31986B504AB6}">
      <dgm:prSet/>
      <dgm:spPr/>
      <dgm:t>
        <a:bodyPr/>
        <a:lstStyle/>
        <a:p>
          <a:endParaRPr lang="en-US"/>
        </a:p>
      </dgm:t>
    </dgm:pt>
    <dgm:pt modelId="{9E7E1280-6084-47B0-8C82-C357D00FF539}" type="pres">
      <dgm:prSet presAssocID="{E7BE160A-A8BF-4604-83D0-E029B846AC29}" presName="linear" presStyleCnt="0">
        <dgm:presLayoutVars>
          <dgm:dir/>
          <dgm:animLvl val="lvl"/>
          <dgm:resizeHandles val="exact"/>
        </dgm:presLayoutVars>
      </dgm:prSet>
      <dgm:spPr/>
      <dgm:t>
        <a:bodyPr/>
        <a:lstStyle/>
        <a:p>
          <a:endParaRPr lang="en-US"/>
        </a:p>
      </dgm:t>
    </dgm:pt>
    <dgm:pt modelId="{D5781291-56F5-4709-ADCE-8497481F4A39}" type="pres">
      <dgm:prSet presAssocID="{E83DB2C5-80C0-4136-A53E-486C5BD0933F}" presName="parentLin" presStyleCnt="0"/>
      <dgm:spPr/>
    </dgm:pt>
    <dgm:pt modelId="{FBE681A2-408E-4F99-8697-EEAE298E4ED8}" type="pres">
      <dgm:prSet presAssocID="{E83DB2C5-80C0-4136-A53E-486C5BD0933F}" presName="parentLeftMargin" presStyleLbl="node1" presStyleIdx="0" presStyleCnt="5"/>
      <dgm:spPr/>
      <dgm:t>
        <a:bodyPr/>
        <a:lstStyle/>
        <a:p>
          <a:endParaRPr lang="en-US"/>
        </a:p>
      </dgm:t>
    </dgm:pt>
    <dgm:pt modelId="{0D29196C-A4FB-4EE5-BE43-00AF36E6B8E8}" type="pres">
      <dgm:prSet presAssocID="{E83DB2C5-80C0-4136-A53E-486C5BD0933F}" presName="parentText" presStyleLbl="node1" presStyleIdx="0" presStyleCnt="5">
        <dgm:presLayoutVars>
          <dgm:chMax val="0"/>
          <dgm:bulletEnabled val="1"/>
        </dgm:presLayoutVars>
      </dgm:prSet>
      <dgm:spPr/>
      <dgm:t>
        <a:bodyPr/>
        <a:lstStyle/>
        <a:p>
          <a:endParaRPr lang="en-US"/>
        </a:p>
      </dgm:t>
    </dgm:pt>
    <dgm:pt modelId="{EB7B2EF3-604F-419E-B764-93AAF2916FE8}" type="pres">
      <dgm:prSet presAssocID="{E83DB2C5-80C0-4136-A53E-486C5BD0933F}" presName="negativeSpace" presStyleCnt="0"/>
      <dgm:spPr/>
    </dgm:pt>
    <dgm:pt modelId="{3DA14ACC-C3AF-45BF-B66A-4A3C0390ADB3}" type="pres">
      <dgm:prSet presAssocID="{E83DB2C5-80C0-4136-A53E-486C5BD0933F}" presName="childText" presStyleLbl="conFgAcc1" presStyleIdx="0" presStyleCnt="5">
        <dgm:presLayoutVars>
          <dgm:bulletEnabled val="1"/>
        </dgm:presLayoutVars>
      </dgm:prSet>
      <dgm:spPr/>
    </dgm:pt>
    <dgm:pt modelId="{F36649AE-AA03-4DAA-8728-9B051381E56E}" type="pres">
      <dgm:prSet presAssocID="{5484D01A-BB29-4C22-94FE-9E5CE474470B}" presName="spaceBetweenRectangles" presStyleCnt="0"/>
      <dgm:spPr/>
    </dgm:pt>
    <dgm:pt modelId="{1FD2C356-884D-4FF1-B454-CAB293779E72}" type="pres">
      <dgm:prSet presAssocID="{1DDFC58A-4F6A-4732-AD1E-4A913DE943A3}" presName="parentLin" presStyleCnt="0"/>
      <dgm:spPr/>
    </dgm:pt>
    <dgm:pt modelId="{F405EED9-897A-45FC-9CAD-3F50D747154B}" type="pres">
      <dgm:prSet presAssocID="{1DDFC58A-4F6A-4732-AD1E-4A913DE943A3}" presName="parentLeftMargin" presStyleLbl="node1" presStyleIdx="0" presStyleCnt="5"/>
      <dgm:spPr/>
      <dgm:t>
        <a:bodyPr/>
        <a:lstStyle/>
        <a:p>
          <a:endParaRPr lang="en-US"/>
        </a:p>
      </dgm:t>
    </dgm:pt>
    <dgm:pt modelId="{9E1159C7-C7AF-4943-9A20-9A25421630D1}" type="pres">
      <dgm:prSet presAssocID="{1DDFC58A-4F6A-4732-AD1E-4A913DE943A3}" presName="parentText" presStyleLbl="node1" presStyleIdx="1" presStyleCnt="5">
        <dgm:presLayoutVars>
          <dgm:chMax val="0"/>
          <dgm:bulletEnabled val="1"/>
        </dgm:presLayoutVars>
      </dgm:prSet>
      <dgm:spPr/>
      <dgm:t>
        <a:bodyPr/>
        <a:lstStyle/>
        <a:p>
          <a:endParaRPr lang="en-US"/>
        </a:p>
      </dgm:t>
    </dgm:pt>
    <dgm:pt modelId="{13CD0FBC-2ECC-4C13-9A87-5D7E2DFD7B95}" type="pres">
      <dgm:prSet presAssocID="{1DDFC58A-4F6A-4732-AD1E-4A913DE943A3}" presName="negativeSpace" presStyleCnt="0"/>
      <dgm:spPr/>
    </dgm:pt>
    <dgm:pt modelId="{1E4A1842-FEA5-4F53-B084-47EFD203B473}" type="pres">
      <dgm:prSet presAssocID="{1DDFC58A-4F6A-4732-AD1E-4A913DE943A3}" presName="childText" presStyleLbl="conFgAcc1" presStyleIdx="1" presStyleCnt="5">
        <dgm:presLayoutVars>
          <dgm:bulletEnabled val="1"/>
        </dgm:presLayoutVars>
      </dgm:prSet>
      <dgm:spPr/>
    </dgm:pt>
    <dgm:pt modelId="{2A005734-3258-4CC7-B859-81FF73F569A9}" type="pres">
      <dgm:prSet presAssocID="{E555D610-E4B1-4EE1-A6C1-64A7A6D97228}" presName="spaceBetweenRectangles" presStyleCnt="0"/>
      <dgm:spPr/>
    </dgm:pt>
    <dgm:pt modelId="{5EC4C0C1-742D-45FB-ABDE-F66B9464190D}" type="pres">
      <dgm:prSet presAssocID="{1CFEFABF-34C0-4E05-9E01-AA346D8BA6CE}" presName="parentLin" presStyleCnt="0"/>
      <dgm:spPr/>
    </dgm:pt>
    <dgm:pt modelId="{6F3AF682-D135-432F-AC39-5DA9DA0FD148}" type="pres">
      <dgm:prSet presAssocID="{1CFEFABF-34C0-4E05-9E01-AA346D8BA6CE}" presName="parentLeftMargin" presStyleLbl="node1" presStyleIdx="1" presStyleCnt="5"/>
      <dgm:spPr/>
      <dgm:t>
        <a:bodyPr/>
        <a:lstStyle/>
        <a:p>
          <a:endParaRPr lang="en-US"/>
        </a:p>
      </dgm:t>
    </dgm:pt>
    <dgm:pt modelId="{26A8AB4F-9020-41BB-865E-C78C648CBABC}" type="pres">
      <dgm:prSet presAssocID="{1CFEFABF-34C0-4E05-9E01-AA346D8BA6CE}" presName="parentText" presStyleLbl="node1" presStyleIdx="2" presStyleCnt="5">
        <dgm:presLayoutVars>
          <dgm:chMax val="0"/>
          <dgm:bulletEnabled val="1"/>
        </dgm:presLayoutVars>
      </dgm:prSet>
      <dgm:spPr/>
      <dgm:t>
        <a:bodyPr/>
        <a:lstStyle/>
        <a:p>
          <a:endParaRPr lang="en-US"/>
        </a:p>
      </dgm:t>
    </dgm:pt>
    <dgm:pt modelId="{7B0E7812-A80D-49E2-BC95-38B67353DA1A}" type="pres">
      <dgm:prSet presAssocID="{1CFEFABF-34C0-4E05-9E01-AA346D8BA6CE}" presName="negativeSpace" presStyleCnt="0"/>
      <dgm:spPr/>
    </dgm:pt>
    <dgm:pt modelId="{0B1271BD-E9DB-4F37-9FC9-AFE7B4F8ED0F}" type="pres">
      <dgm:prSet presAssocID="{1CFEFABF-34C0-4E05-9E01-AA346D8BA6CE}" presName="childText" presStyleLbl="conFgAcc1" presStyleIdx="2" presStyleCnt="5">
        <dgm:presLayoutVars>
          <dgm:bulletEnabled val="1"/>
        </dgm:presLayoutVars>
      </dgm:prSet>
      <dgm:spPr/>
    </dgm:pt>
    <dgm:pt modelId="{C97EFD42-8255-4609-9470-E17833859AB8}" type="pres">
      <dgm:prSet presAssocID="{73CCE514-B5FD-48A8-8367-44EF17701805}" presName="spaceBetweenRectangles" presStyleCnt="0"/>
      <dgm:spPr/>
    </dgm:pt>
    <dgm:pt modelId="{BEFED285-1185-4352-A87E-FC70203C8A0C}" type="pres">
      <dgm:prSet presAssocID="{2C10BB45-30CF-4EE5-9AD4-FC6FB7CC6032}" presName="parentLin" presStyleCnt="0"/>
      <dgm:spPr/>
    </dgm:pt>
    <dgm:pt modelId="{C127F324-2536-4DAC-B528-F3BF4106E58F}" type="pres">
      <dgm:prSet presAssocID="{2C10BB45-30CF-4EE5-9AD4-FC6FB7CC6032}" presName="parentLeftMargin" presStyleLbl="node1" presStyleIdx="2" presStyleCnt="5"/>
      <dgm:spPr/>
      <dgm:t>
        <a:bodyPr/>
        <a:lstStyle/>
        <a:p>
          <a:endParaRPr lang="en-US"/>
        </a:p>
      </dgm:t>
    </dgm:pt>
    <dgm:pt modelId="{9E91760E-6447-4087-AC8A-BDD46F306CEB}" type="pres">
      <dgm:prSet presAssocID="{2C10BB45-30CF-4EE5-9AD4-FC6FB7CC6032}" presName="parentText" presStyleLbl="node1" presStyleIdx="3" presStyleCnt="5">
        <dgm:presLayoutVars>
          <dgm:chMax val="0"/>
          <dgm:bulletEnabled val="1"/>
        </dgm:presLayoutVars>
      </dgm:prSet>
      <dgm:spPr/>
      <dgm:t>
        <a:bodyPr/>
        <a:lstStyle/>
        <a:p>
          <a:endParaRPr lang="en-US"/>
        </a:p>
      </dgm:t>
    </dgm:pt>
    <dgm:pt modelId="{3D9E6D6A-56D8-4287-8C85-549091C3F3A7}" type="pres">
      <dgm:prSet presAssocID="{2C10BB45-30CF-4EE5-9AD4-FC6FB7CC6032}" presName="negativeSpace" presStyleCnt="0"/>
      <dgm:spPr/>
    </dgm:pt>
    <dgm:pt modelId="{628545B4-BA70-4DD6-B4CC-30BECE2E4A41}" type="pres">
      <dgm:prSet presAssocID="{2C10BB45-30CF-4EE5-9AD4-FC6FB7CC6032}" presName="childText" presStyleLbl="conFgAcc1" presStyleIdx="3" presStyleCnt="5">
        <dgm:presLayoutVars>
          <dgm:bulletEnabled val="1"/>
        </dgm:presLayoutVars>
      </dgm:prSet>
      <dgm:spPr/>
    </dgm:pt>
    <dgm:pt modelId="{02E246DF-AF79-4A3E-9C06-37AB7BAC74D0}" type="pres">
      <dgm:prSet presAssocID="{96C450DC-473B-4C22-9FC2-CFAD98F5559A}" presName="spaceBetweenRectangles" presStyleCnt="0"/>
      <dgm:spPr/>
    </dgm:pt>
    <dgm:pt modelId="{D6B4F798-A551-460C-979A-1B005F5AE5CD}" type="pres">
      <dgm:prSet presAssocID="{87107685-4A6A-411A-85D2-C09F38FFCD11}" presName="parentLin" presStyleCnt="0"/>
      <dgm:spPr/>
    </dgm:pt>
    <dgm:pt modelId="{500F6E10-EB15-4D12-A323-15B5E3F8E4D1}" type="pres">
      <dgm:prSet presAssocID="{87107685-4A6A-411A-85D2-C09F38FFCD11}" presName="parentLeftMargin" presStyleLbl="node1" presStyleIdx="3" presStyleCnt="5"/>
      <dgm:spPr/>
      <dgm:t>
        <a:bodyPr/>
        <a:lstStyle/>
        <a:p>
          <a:endParaRPr lang="en-US"/>
        </a:p>
      </dgm:t>
    </dgm:pt>
    <dgm:pt modelId="{15AEE198-8B33-4432-AA65-E79DE085E2A0}" type="pres">
      <dgm:prSet presAssocID="{87107685-4A6A-411A-85D2-C09F38FFCD11}" presName="parentText" presStyleLbl="node1" presStyleIdx="4" presStyleCnt="5">
        <dgm:presLayoutVars>
          <dgm:chMax val="0"/>
          <dgm:bulletEnabled val="1"/>
        </dgm:presLayoutVars>
      </dgm:prSet>
      <dgm:spPr/>
      <dgm:t>
        <a:bodyPr/>
        <a:lstStyle/>
        <a:p>
          <a:endParaRPr lang="en-US"/>
        </a:p>
      </dgm:t>
    </dgm:pt>
    <dgm:pt modelId="{9979C3FA-A318-427C-9D7D-29FCF9C9322E}" type="pres">
      <dgm:prSet presAssocID="{87107685-4A6A-411A-85D2-C09F38FFCD11}" presName="negativeSpace" presStyleCnt="0"/>
      <dgm:spPr/>
    </dgm:pt>
    <dgm:pt modelId="{3B646C60-942F-49CA-BA82-23F7307C8A14}" type="pres">
      <dgm:prSet presAssocID="{87107685-4A6A-411A-85D2-C09F38FFCD11}" presName="childText" presStyleLbl="conFgAcc1" presStyleIdx="4" presStyleCnt="5">
        <dgm:presLayoutVars>
          <dgm:bulletEnabled val="1"/>
        </dgm:presLayoutVars>
      </dgm:prSet>
      <dgm:spPr/>
    </dgm:pt>
  </dgm:ptLst>
  <dgm:cxnLst>
    <dgm:cxn modelId="{E84EC5DC-D585-4006-A0EE-E8115A31AC7B}" type="presOf" srcId="{1DDFC58A-4F6A-4732-AD1E-4A913DE943A3}" destId="{9E1159C7-C7AF-4943-9A20-9A25421630D1}" srcOrd="1" destOrd="0" presId="urn:microsoft.com/office/officeart/2005/8/layout/list1"/>
    <dgm:cxn modelId="{9C0DE454-3175-4978-9618-DB0AD6F6BCBF}" type="presOf" srcId="{87107685-4A6A-411A-85D2-C09F38FFCD11}" destId="{500F6E10-EB15-4D12-A323-15B5E3F8E4D1}" srcOrd="0" destOrd="0" presId="urn:microsoft.com/office/officeart/2005/8/layout/list1"/>
    <dgm:cxn modelId="{7AE16537-619E-491D-9865-0DCC6366A056}" srcId="{E7BE160A-A8BF-4604-83D0-E029B846AC29}" destId="{E83DB2C5-80C0-4136-A53E-486C5BD0933F}" srcOrd="0" destOrd="0" parTransId="{845B2773-FE80-453A-BA70-0D3557E7DDEE}" sibTransId="{5484D01A-BB29-4C22-94FE-9E5CE474470B}"/>
    <dgm:cxn modelId="{5F1E36F9-56E5-4536-A22F-E3A4778AAE22}" type="presOf" srcId="{E83DB2C5-80C0-4136-A53E-486C5BD0933F}" destId="{FBE681A2-408E-4F99-8697-EEAE298E4ED8}" srcOrd="0" destOrd="0" presId="urn:microsoft.com/office/officeart/2005/8/layout/list1"/>
    <dgm:cxn modelId="{006B9397-96F8-400F-BA1E-5ABCFD8644C9}" srcId="{E7BE160A-A8BF-4604-83D0-E029B846AC29}" destId="{1CFEFABF-34C0-4E05-9E01-AA346D8BA6CE}" srcOrd="2" destOrd="0" parTransId="{A62D67BC-9E76-418A-9604-24199DF12433}" sibTransId="{73CCE514-B5FD-48A8-8367-44EF17701805}"/>
    <dgm:cxn modelId="{9B9A8C60-CA85-4639-8726-31986B504AB6}" srcId="{E7BE160A-A8BF-4604-83D0-E029B846AC29}" destId="{87107685-4A6A-411A-85D2-C09F38FFCD11}" srcOrd="4" destOrd="0" parTransId="{B1999AC9-76C0-44C4-8AA9-71A753BE6CCE}" sibTransId="{F18F127C-2D1F-4503-9C8D-FFDA4420B09C}"/>
    <dgm:cxn modelId="{7897277B-0AE9-491C-AF15-7DBE9561B183}" type="presOf" srcId="{1CFEFABF-34C0-4E05-9E01-AA346D8BA6CE}" destId="{26A8AB4F-9020-41BB-865E-C78C648CBABC}" srcOrd="1" destOrd="0" presId="urn:microsoft.com/office/officeart/2005/8/layout/list1"/>
    <dgm:cxn modelId="{7FFAE899-6385-40C3-8FC9-F31D23F5DBB1}" type="presOf" srcId="{E83DB2C5-80C0-4136-A53E-486C5BD0933F}" destId="{0D29196C-A4FB-4EE5-BE43-00AF36E6B8E8}" srcOrd="1" destOrd="0" presId="urn:microsoft.com/office/officeart/2005/8/layout/list1"/>
    <dgm:cxn modelId="{DE7AB322-D712-4492-A5C7-45A883B9DDE6}" type="presOf" srcId="{1DDFC58A-4F6A-4732-AD1E-4A913DE943A3}" destId="{F405EED9-897A-45FC-9CAD-3F50D747154B}" srcOrd="0" destOrd="0" presId="urn:microsoft.com/office/officeart/2005/8/layout/list1"/>
    <dgm:cxn modelId="{8994ECEA-1A23-4A99-AD05-4E92315CA2EF}" srcId="{E7BE160A-A8BF-4604-83D0-E029B846AC29}" destId="{2C10BB45-30CF-4EE5-9AD4-FC6FB7CC6032}" srcOrd="3" destOrd="0" parTransId="{1582FB92-02A8-4012-AB42-BFF02F034FB3}" sibTransId="{96C450DC-473B-4C22-9FC2-CFAD98F5559A}"/>
    <dgm:cxn modelId="{B47DAB4D-6D89-4B45-AFC7-EB401AC93CA0}" type="presOf" srcId="{2C10BB45-30CF-4EE5-9AD4-FC6FB7CC6032}" destId="{9E91760E-6447-4087-AC8A-BDD46F306CEB}" srcOrd="1" destOrd="0" presId="urn:microsoft.com/office/officeart/2005/8/layout/list1"/>
    <dgm:cxn modelId="{E45F46A5-E5EB-4FD4-98DD-3633E87FA4EC}" type="presOf" srcId="{2C10BB45-30CF-4EE5-9AD4-FC6FB7CC6032}" destId="{C127F324-2536-4DAC-B528-F3BF4106E58F}" srcOrd="0" destOrd="0" presId="urn:microsoft.com/office/officeart/2005/8/layout/list1"/>
    <dgm:cxn modelId="{9306254D-4015-4C95-A498-8FDD05A3A106}" type="presOf" srcId="{87107685-4A6A-411A-85D2-C09F38FFCD11}" destId="{15AEE198-8B33-4432-AA65-E79DE085E2A0}" srcOrd="1" destOrd="0" presId="urn:microsoft.com/office/officeart/2005/8/layout/list1"/>
    <dgm:cxn modelId="{E0B23043-8085-46E1-A9CA-7D026DFC3F1F}" type="presOf" srcId="{E7BE160A-A8BF-4604-83D0-E029B846AC29}" destId="{9E7E1280-6084-47B0-8C82-C357D00FF539}" srcOrd="0" destOrd="0" presId="urn:microsoft.com/office/officeart/2005/8/layout/list1"/>
    <dgm:cxn modelId="{F522D726-FDE3-42B2-B31E-F662DE12F92E}" type="presOf" srcId="{1CFEFABF-34C0-4E05-9E01-AA346D8BA6CE}" destId="{6F3AF682-D135-432F-AC39-5DA9DA0FD148}" srcOrd="0" destOrd="0" presId="urn:microsoft.com/office/officeart/2005/8/layout/list1"/>
    <dgm:cxn modelId="{8ABD5D63-0ED3-4273-9EF0-85BB7B468DEA}" srcId="{E7BE160A-A8BF-4604-83D0-E029B846AC29}" destId="{1DDFC58A-4F6A-4732-AD1E-4A913DE943A3}" srcOrd="1" destOrd="0" parTransId="{8B5220D1-9FBF-4752-94A2-A1F3A020B9B1}" sibTransId="{E555D610-E4B1-4EE1-A6C1-64A7A6D97228}"/>
    <dgm:cxn modelId="{75B2E26C-7309-43AD-9C1E-F0BD6F7B96A6}" type="presParOf" srcId="{9E7E1280-6084-47B0-8C82-C357D00FF539}" destId="{D5781291-56F5-4709-ADCE-8497481F4A39}" srcOrd="0" destOrd="0" presId="urn:microsoft.com/office/officeart/2005/8/layout/list1"/>
    <dgm:cxn modelId="{DBAA073C-2E4D-42C2-8A36-AD9F6506F7E7}" type="presParOf" srcId="{D5781291-56F5-4709-ADCE-8497481F4A39}" destId="{FBE681A2-408E-4F99-8697-EEAE298E4ED8}" srcOrd="0" destOrd="0" presId="urn:microsoft.com/office/officeart/2005/8/layout/list1"/>
    <dgm:cxn modelId="{07951B41-36A9-4326-A071-413593CF6D44}" type="presParOf" srcId="{D5781291-56F5-4709-ADCE-8497481F4A39}" destId="{0D29196C-A4FB-4EE5-BE43-00AF36E6B8E8}" srcOrd="1" destOrd="0" presId="urn:microsoft.com/office/officeart/2005/8/layout/list1"/>
    <dgm:cxn modelId="{8606D922-9362-45B4-A665-514C3F445899}" type="presParOf" srcId="{9E7E1280-6084-47B0-8C82-C357D00FF539}" destId="{EB7B2EF3-604F-419E-B764-93AAF2916FE8}" srcOrd="1" destOrd="0" presId="urn:microsoft.com/office/officeart/2005/8/layout/list1"/>
    <dgm:cxn modelId="{31144C6B-B5C7-4972-92D4-C1E6D8DF1FEA}" type="presParOf" srcId="{9E7E1280-6084-47B0-8C82-C357D00FF539}" destId="{3DA14ACC-C3AF-45BF-B66A-4A3C0390ADB3}" srcOrd="2" destOrd="0" presId="urn:microsoft.com/office/officeart/2005/8/layout/list1"/>
    <dgm:cxn modelId="{5D024785-356A-43FE-AAAB-81B4C1ADDD6E}" type="presParOf" srcId="{9E7E1280-6084-47B0-8C82-C357D00FF539}" destId="{F36649AE-AA03-4DAA-8728-9B051381E56E}" srcOrd="3" destOrd="0" presId="urn:microsoft.com/office/officeart/2005/8/layout/list1"/>
    <dgm:cxn modelId="{4E167527-E93E-4F7C-928A-7CAD647D7236}" type="presParOf" srcId="{9E7E1280-6084-47B0-8C82-C357D00FF539}" destId="{1FD2C356-884D-4FF1-B454-CAB293779E72}" srcOrd="4" destOrd="0" presId="urn:microsoft.com/office/officeart/2005/8/layout/list1"/>
    <dgm:cxn modelId="{18E7356E-4BF1-4FEF-B2DC-613302A80403}" type="presParOf" srcId="{1FD2C356-884D-4FF1-B454-CAB293779E72}" destId="{F405EED9-897A-45FC-9CAD-3F50D747154B}" srcOrd="0" destOrd="0" presId="urn:microsoft.com/office/officeart/2005/8/layout/list1"/>
    <dgm:cxn modelId="{6AD9546A-0F99-407D-AAB7-02E04F9A411A}" type="presParOf" srcId="{1FD2C356-884D-4FF1-B454-CAB293779E72}" destId="{9E1159C7-C7AF-4943-9A20-9A25421630D1}" srcOrd="1" destOrd="0" presId="urn:microsoft.com/office/officeart/2005/8/layout/list1"/>
    <dgm:cxn modelId="{C8873458-AB7D-4163-BBE6-E4E6E1AD517D}" type="presParOf" srcId="{9E7E1280-6084-47B0-8C82-C357D00FF539}" destId="{13CD0FBC-2ECC-4C13-9A87-5D7E2DFD7B95}" srcOrd="5" destOrd="0" presId="urn:microsoft.com/office/officeart/2005/8/layout/list1"/>
    <dgm:cxn modelId="{5B2ACF7F-7C7C-40C1-9FB2-02605F39FA45}" type="presParOf" srcId="{9E7E1280-6084-47B0-8C82-C357D00FF539}" destId="{1E4A1842-FEA5-4F53-B084-47EFD203B473}" srcOrd="6" destOrd="0" presId="urn:microsoft.com/office/officeart/2005/8/layout/list1"/>
    <dgm:cxn modelId="{2F58E760-FD9E-4EC3-A7E7-EBA62FF7C2FF}" type="presParOf" srcId="{9E7E1280-6084-47B0-8C82-C357D00FF539}" destId="{2A005734-3258-4CC7-B859-81FF73F569A9}" srcOrd="7" destOrd="0" presId="urn:microsoft.com/office/officeart/2005/8/layout/list1"/>
    <dgm:cxn modelId="{4C56C2BE-B630-4817-8177-3E637AD37384}" type="presParOf" srcId="{9E7E1280-6084-47B0-8C82-C357D00FF539}" destId="{5EC4C0C1-742D-45FB-ABDE-F66B9464190D}" srcOrd="8" destOrd="0" presId="urn:microsoft.com/office/officeart/2005/8/layout/list1"/>
    <dgm:cxn modelId="{A62EAAFF-530B-4ED8-9EB2-CDE9C3BF3A48}" type="presParOf" srcId="{5EC4C0C1-742D-45FB-ABDE-F66B9464190D}" destId="{6F3AF682-D135-432F-AC39-5DA9DA0FD148}" srcOrd="0" destOrd="0" presId="urn:microsoft.com/office/officeart/2005/8/layout/list1"/>
    <dgm:cxn modelId="{FA031FC0-853D-440D-8CB4-98382A1E178C}" type="presParOf" srcId="{5EC4C0C1-742D-45FB-ABDE-F66B9464190D}" destId="{26A8AB4F-9020-41BB-865E-C78C648CBABC}" srcOrd="1" destOrd="0" presId="urn:microsoft.com/office/officeart/2005/8/layout/list1"/>
    <dgm:cxn modelId="{0B437859-02B8-4BF5-8857-C66DC1B9678F}" type="presParOf" srcId="{9E7E1280-6084-47B0-8C82-C357D00FF539}" destId="{7B0E7812-A80D-49E2-BC95-38B67353DA1A}" srcOrd="9" destOrd="0" presId="urn:microsoft.com/office/officeart/2005/8/layout/list1"/>
    <dgm:cxn modelId="{9646F9D9-27A9-43D9-AF16-96F191A2BC9D}" type="presParOf" srcId="{9E7E1280-6084-47B0-8C82-C357D00FF539}" destId="{0B1271BD-E9DB-4F37-9FC9-AFE7B4F8ED0F}" srcOrd="10" destOrd="0" presId="urn:microsoft.com/office/officeart/2005/8/layout/list1"/>
    <dgm:cxn modelId="{70593311-02D5-4EB7-AF36-3A93CE579BBD}" type="presParOf" srcId="{9E7E1280-6084-47B0-8C82-C357D00FF539}" destId="{C97EFD42-8255-4609-9470-E17833859AB8}" srcOrd="11" destOrd="0" presId="urn:microsoft.com/office/officeart/2005/8/layout/list1"/>
    <dgm:cxn modelId="{4D94DF2A-A065-4001-98FF-3C9D659212F0}" type="presParOf" srcId="{9E7E1280-6084-47B0-8C82-C357D00FF539}" destId="{BEFED285-1185-4352-A87E-FC70203C8A0C}" srcOrd="12" destOrd="0" presId="urn:microsoft.com/office/officeart/2005/8/layout/list1"/>
    <dgm:cxn modelId="{148433CA-1DC5-4521-9795-0CDED7C68219}" type="presParOf" srcId="{BEFED285-1185-4352-A87E-FC70203C8A0C}" destId="{C127F324-2536-4DAC-B528-F3BF4106E58F}" srcOrd="0" destOrd="0" presId="urn:microsoft.com/office/officeart/2005/8/layout/list1"/>
    <dgm:cxn modelId="{3FFFB180-CD2C-4B78-A6E8-EDCBBD7BAFB5}" type="presParOf" srcId="{BEFED285-1185-4352-A87E-FC70203C8A0C}" destId="{9E91760E-6447-4087-AC8A-BDD46F306CEB}" srcOrd="1" destOrd="0" presId="urn:microsoft.com/office/officeart/2005/8/layout/list1"/>
    <dgm:cxn modelId="{FD36B1BA-CDE0-43B2-BE38-3716D9AC78A5}" type="presParOf" srcId="{9E7E1280-6084-47B0-8C82-C357D00FF539}" destId="{3D9E6D6A-56D8-4287-8C85-549091C3F3A7}" srcOrd="13" destOrd="0" presId="urn:microsoft.com/office/officeart/2005/8/layout/list1"/>
    <dgm:cxn modelId="{9A9C9ECB-EE3C-4ACA-BE23-ED3FA2B42DA4}" type="presParOf" srcId="{9E7E1280-6084-47B0-8C82-C357D00FF539}" destId="{628545B4-BA70-4DD6-B4CC-30BECE2E4A41}" srcOrd="14" destOrd="0" presId="urn:microsoft.com/office/officeart/2005/8/layout/list1"/>
    <dgm:cxn modelId="{4255FC6C-ED94-47DA-A010-F774F3B32CF2}" type="presParOf" srcId="{9E7E1280-6084-47B0-8C82-C357D00FF539}" destId="{02E246DF-AF79-4A3E-9C06-37AB7BAC74D0}" srcOrd="15" destOrd="0" presId="urn:microsoft.com/office/officeart/2005/8/layout/list1"/>
    <dgm:cxn modelId="{1F7F048A-084D-4A2F-89D1-D32311218854}" type="presParOf" srcId="{9E7E1280-6084-47B0-8C82-C357D00FF539}" destId="{D6B4F798-A551-460C-979A-1B005F5AE5CD}" srcOrd="16" destOrd="0" presId="urn:microsoft.com/office/officeart/2005/8/layout/list1"/>
    <dgm:cxn modelId="{E92B8142-AA96-46C5-BA45-A3E04F043B6C}" type="presParOf" srcId="{D6B4F798-A551-460C-979A-1B005F5AE5CD}" destId="{500F6E10-EB15-4D12-A323-15B5E3F8E4D1}" srcOrd="0" destOrd="0" presId="urn:microsoft.com/office/officeart/2005/8/layout/list1"/>
    <dgm:cxn modelId="{B35EE8E7-8F6A-4C74-B0DC-31813BA52198}" type="presParOf" srcId="{D6B4F798-A551-460C-979A-1B005F5AE5CD}" destId="{15AEE198-8B33-4432-AA65-E79DE085E2A0}" srcOrd="1" destOrd="0" presId="urn:microsoft.com/office/officeart/2005/8/layout/list1"/>
    <dgm:cxn modelId="{B297A400-0FBD-4555-9F2B-3DF14CB7CB98}" type="presParOf" srcId="{9E7E1280-6084-47B0-8C82-C357D00FF539}" destId="{9979C3FA-A318-427C-9D7D-29FCF9C9322E}" srcOrd="17" destOrd="0" presId="urn:microsoft.com/office/officeart/2005/8/layout/list1"/>
    <dgm:cxn modelId="{1255C66B-23EC-44E4-9298-3695B4631332}" type="presParOf" srcId="{9E7E1280-6084-47B0-8C82-C357D00FF539}" destId="{3B646C60-942F-49CA-BA82-23F7307C8A14}" srcOrd="18"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419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B7C27AE8-8780-479D-9CB9-5C4FAADD6745}" type="datetimeFigureOut">
              <a:rPr lang="en-US"/>
              <a:pPr/>
              <a:t>11/24/08</a:t>
            </a:fld>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9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9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419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F04900C2-58A9-4BA7-AF8C-C58B17C6801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468D620-108A-424A-8D29-9CE52E684237}"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64DC265-2A6F-4ABD-8EBA-6FF39A9EF1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70513E-807F-4991-B295-F513B372DEDC}"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047953-DAD5-44EA-B0D2-18CFD1F67B8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1B06CE-C850-49DB-9AF9-D3E6BAABB08F}"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D57E097-86CA-4ADB-9899-147DE4BA118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619A18-E093-4B3D-9F91-8C6A998D4B26}"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C59B8C-2FE5-4E55-B919-01A10CACC4B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198CFC6-BFC9-4EE7-957D-821557EE84C4}"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F9AEC77-3242-4AC4-90EF-414D3D0E794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619A18-E093-4B3D-9F91-8C6A998D4B26}"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C59B8C-2FE5-4E55-B919-01A10CACC4BE}"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4AE249E-16A4-4CC8-A79C-983AC83980D7}"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38103F-410F-42E0-A690-48C3C07A244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3A3AB4D-E301-4D08-BBC3-270D34C07B6E}"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6CFECC-6DA7-4474-BD65-470AF33EE9F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D6B8244-5461-42DD-BB92-A80673072B46}" type="datetimeFigureOut">
              <a:rPr lang="en-US"/>
              <a:pPr>
                <a:defRPr/>
              </a:pPr>
              <a:t>11/24/08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D232043-3475-4DB6-90E0-193E98AE303A}"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806514B-F770-4149-A5F3-543ED90494C9}" type="datetimeFigureOut">
              <a:rPr lang="en-US"/>
              <a:pPr>
                <a:defRPr/>
              </a:pPr>
              <a:t>11/24/08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C3DE030-ABAD-4590-A7B9-0B4AD21DFD7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4D3A498-22F8-4F2C-9888-72CD053FE9A4}" type="datetimeFigureOut">
              <a:rPr lang="en-US"/>
              <a:pPr>
                <a:defRPr/>
              </a:pPr>
              <a:t>11/24/08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26F4E53-FDF5-4B17-90B3-97741658CBD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6" name="TextBox 5"/>
          <p:cNvSpPr txBox="1"/>
          <p:nvPr userDrawn="1"/>
        </p:nvSpPr>
        <p:spPr>
          <a:xfrm>
            <a:off x="8686800" y="93663"/>
            <a:ext cx="385763" cy="6705600"/>
          </a:xfrm>
          <a:prstGeom prst="rect">
            <a:avLst/>
          </a:prstGeom>
          <a:solidFill>
            <a:schemeClr val="bg2">
              <a:lumMod val="50000"/>
            </a:schemeClr>
          </a:solidFill>
        </p:spPr>
        <p:txBody>
          <a:bodyPr vert="vert" anchor="ctr"/>
          <a:lstStyle/>
          <a:p>
            <a:pPr fontAlgn="auto">
              <a:spcBef>
                <a:spcPts val="0"/>
              </a:spcBef>
              <a:spcAft>
                <a:spcPts val="0"/>
              </a:spcAft>
              <a:defRPr/>
            </a:pPr>
            <a:endParaRPr lang="en-US" dirty="0">
              <a:latin typeface="Calibri" pitchFamily="34" charset="0"/>
              <a:cs typeface="+mn-cs"/>
            </a:endParaRPr>
          </a:p>
        </p:txBody>
      </p:sp>
      <p:sp>
        <p:nvSpPr>
          <p:cNvPr id="7" name="TextBox 6"/>
          <p:cNvSpPr txBox="1"/>
          <p:nvPr userDrawn="1"/>
        </p:nvSpPr>
        <p:spPr>
          <a:xfrm>
            <a:off x="228600" y="1066800"/>
            <a:ext cx="4038600" cy="304800"/>
          </a:xfrm>
          <a:prstGeom prst="rect">
            <a:avLst/>
          </a:prstGeom>
          <a:solidFill>
            <a:schemeClr val="bg2">
              <a:lumMod val="50000"/>
            </a:schemeClr>
          </a:solidFill>
        </p:spPr>
        <p:txBody>
          <a:bodyPr anchor="ctr"/>
          <a:lstStyle/>
          <a:p>
            <a:pPr fontAlgn="auto">
              <a:spcBef>
                <a:spcPts val="0"/>
              </a:spcBef>
              <a:spcAft>
                <a:spcPts val="0"/>
              </a:spcAft>
              <a:defRPr/>
            </a:pPr>
            <a:endParaRPr lang="en-US" sz="1200" dirty="0">
              <a:latin typeface="Calibri" pitchFamily="34" charset="0"/>
              <a:cs typeface="+mn-cs"/>
            </a:endParaRPr>
          </a:p>
        </p:txBody>
      </p:sp>
      <p:sp>
        <p:nvSpPr>
          <p:cNvPr id="8" name="TextBox 7"/>
          <p:cNvSpPr txBox="1"/>
          <p:nvPr userDrawn="1"/>
        </p:nvSpPr>
        <p:spPr>
          <a:xfrm>
            <a:off x="4419600" y="1066800"/>
            <a:ext cx="4038600" cy="304800"/>
          </a:xfrm>
          <a:prstGeom prst="rect">
            <a:avLst/>
          </a:prstGeom>
          <a:solidFill>
            <a:schemeClr val="bg2">
              <a:lumMod val="50000"/>
            </a:schemeClr>
          </a:solidFill>
        </p:spPr>
        <p:txBody>
          <a:bodyPr anchor="ctr"/>
          <a:lstStyle/>
          <a:p>
            <a:pPr fontAlgn="auto">
              <a:spcBef>
                <a:spcPts val="0"/>
              </a:spcBef>
              <a:spcAft>
                <a:spcPts val="0"/>
              </a:spcAft>
              <a:defRPr/>
            </a:pPr>
            <a:endParaRPr lang="en-US" sz="1200" dirty="0">
              <a:latin typeface="Calibri" pitchFamily="34" charset="0"/>
              <a:cs typeface="+mn-cs"/>
            </a:endParaRPr>
          </a:p>
        </p:txBody>
      </p:sp>
      <p:sp>
        <p:nvSpPr>
          <p:cNvPr id="9" name="TextBox 8"/>
          <p:cNvSpPr txBox="1"/>
          <p:nvPr userDrawn="1"/>
        </p:nvSpPr>
        <p:spPr>
          <a:xfrm>
            <a:off x="228600" y="3581400"/>
            <a:ext cx="4038600" cy="304800"/>
          </a:xfrm>
          <a:prstGeom prst="rect">
            <a:avLst/>
          </a:prstGeom>
          <a:solidFill>
            <a:schemeClr val="bg2">
              <a:lumMod val="50000"/>
            </a:schemeClr>
          </a:solidFill>
        </p:spPr>
        <p:txBody>
          <a:bodyPr anchor="ctr"/>
          <a:lstStyle/>
          <a:p>
            <a:pPr fontAlgn="auto">
              <a:spcBef>
                <a:spcPts val="0"/>
              </a:spcBef>
              <a:spcAft>
                <a:spcPts val="0"/>
              </a:spcAft>
              <a:defRPr/>
            </a:pPr>
            <a:endParaRPr lang="en-US" sz="1200" dirty="0">
              <a:latin typeface="Calibri" pitchFamily="34" charset="0"/>
              <a:cs typeface="+mn-cs"/>
            </a:endParaRPr>
          </a:p>
        </p:txBody>
      </p:sp>
      <p:sp>
        <p:nvSpPr>
          <p:cNvPr id="10" name="TextBox 9"/>
          <p:cNvSpPr txBox="1"/>
          <p:nvPr userDrawn="1"/>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1" name="TextBox 10"/>
          <p:cNvSpPr txBox="1"/>
          <p:nvPr userDrawn="1"/>
        </p:nvSpPr>
        <p:spPr>
          <a:xfrm>
            <a:off x="4419600" y="3570288"/>
            <a:ext cx="4038600" cy="315912"/>
          </a:xfrm>
          <a:prstGeom prst="rect">
            <a:avLst/>
          </a:prstGeom>
          <a:solidFill>
            <a:schemeClr val="bg2">
              <a:lumMod val="50000"/>
            </a:schemeClr>
          </a:solidFill>
        </p:spPr>
        <p:txBody>
          <a:bodyPr anchor="ctr"/>
          <a:lstStyle/>
          <a:p>
            <a:pPr fontAlgn="auto">
              <a:spcBef>
                <a:spcPts val="0"/>
              </a:spcBef>
              <a:spcAft>
                <a:spcPts val="0"/>
              </a:spcAft>
              <a:defRPr/>
            </a:pPr>
            <a:endParaRPr lang="en-US" sz="1200" dirty="0">
              <a:latin typeface="Calibri" pitchFamily="34" charset="0"/>
              <a:cs typeface="+mn-cs"/>
            </a:endParaRPr>
          </a:p>
        </p:txBody>
      </p:sp>
      <p:sp>
        <p:nvSpPr>
          <p:cNvPr id="13" name="Chart Placeholder 12"/>
          <p:cNvSpPr>
            <a:spLocks noGrp="1"/>
          </p:cNvSpPr>
          <p:nvPr>
            <p:ph type="chart" sz="quarter" idx="13"/>
          </p:nvPr>
        </p:nvSpPr>
        <p:spPr>
          <a:xfrm>
            <a:off x="228600" y="1524000"/>
            <a:ext cx="4038600" cy="1905000"/>
          </a:xfrm>
        </p:spPr>
        <p:txBody>
          <a:bodyPr rtlCol="0">
            <a:normAutofit/>
          </a:bodyPr>
          <a:lstStyle>
            <a:lvl1pPr>
              <a:defRPr sz="1200"/>
            </a:lvl1pPr>
          </a:lstStyle>
          <a:p>
            <a:pPr lvl="0"/>
            <a:endParaRPr lang="en-US" noProof="0"/>
          </a:p>
        </p:txBody>
      </p:sp>
      <p:sp>
        <p:nvSpPr>
          <p:cNvPr id="16" name="Content Placeholder 15"/>
          <p:cNvSpPr>
            <a:spLocks noGrp="1"/>
          </p:cNvSpPr>
          <p:nvPr>
            <p:ph sz="quarter" idx="15"/>
          </p:nvPr>
        </p:nvSpPr>
        <p:spPr>
          <a:xfrm>
            <a:off x="4419600" y="1524000"/>
            <a:ext cx="4038600" cy="1981200"/>
          </a:xfrm>
        </p:spPr>
        <p:txBody>
          <a:bodyPr>
            <a:normAutofit/>
          </a:bodyPr>
          <a:lstStyle>
            <a:lvl1pPr>
              <a:defRPr sz="1200"/>
            </a:lvl1pPr>
            <a:lvl2pPr>
              <a:defRPr sz="1200"/>
            </a:lvl2pPr>
            <a:lvl3pPr>
              <a:defRPr sz="12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8"/>
          <p:cNvSpPr>
            <a:spLocks noGrp="1"/>
          </p:cNvSpPr>
          <p:nvPr>
            <p:ph sz="quarter" idx="16"/>
          </p:nvPr>
        </p:nvSpPr>
        <p:spPr>
          <a:xfrm>
            <a:off x="228600" y="4038600"/>
            <a:ext cx="4038600" cy="2057400"/>
          </a:xfrm>
        </p:spPr>
        <p:txBody>
          <a:bodyPr>
            <a:normAutofit/>
          </a:bodyPr>
          <a:lstStyle>
            <a:lvl1pPr>
              <a:defRPr sz="1200"/>
            </a:lvl1pPr>
            <a:lvl2pPr>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Content Placeholder 15"/>
          <p:cNvSpPr>
            <a:spLocks noGrp="1"/>
          </p:cNvSpPr>
          <p:nvPr>
            <p:ph sz="quarter" idx="17"/>
          </p:nvPr>
        </p:nvSpPr>
        <p:spPr>
          <a:xfrm>
            <a:off x="4419600" y="4038600"/>
            <a:ext cx="4038600" cy="2057400"/>
          </a:xfrm>
        </p:spPr>
        <p:txBody>
          <a:bodyPr>
            <a:normAutofit/>
          </a:bodyPr>
          <a:lstStyle>
            <a:lvl1pPr>
              <a:defRPr sz="1200"/>
            </a:lvl1pPr>
            <a:lvl2pPr>
              <a:defRPr sz="1200"/>
            </a:lvl2pPr>
            <a:lvl3pPr>
              <a:defRPr sz="1200"/>
            </a:lvl3pPr>
            <a:lvl4pPr>
              <a:defRPr sz="1200"/>
            </a:lvl4pPr>
            <a:lvl5pPr>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8"/>
          </p:nvPr>
        </p:nvSpPr>
        <p:spPr/>
        <p:txBody>
          <a:bodyPr/>
          <a:lstStyle>
            <a:lvl1pPr>
              <a:defRPr sz="1100"/>
            </a:lvl1pPr>
          </a:lstStyle>
          <a:p>
            <a:pPr>
              <a:defRPr/>
            </a:pPr>
            <a:fld id="{687DD2E3-42FD-4410-9BE4-0698D3A5E7B2}" type="datetimeFigureOut">
              <a:rPr lang="en-US"/>
              <a:pPr>
                <a:defRPr/>
              </a:pPr>
              <a:t>11/24/08</a:t>
            </a:fld>
            <a:endParaRPr lang="en-US"/>
          </a:p>
        </p:txBody>
      </p:sp>
      <p:sp>
        <p:nvSpPr>
          <p:cNvPr id="14" name="Footer Placeholder 4"/>
          <p:cNvSpPr>
            <a:spLocks noGrp="1"/>
          </p:cNvSpPr>
          <p:nvPr>
            <p:ph type="ftr" sz="quarter" idx="19"/>
          </p:nvPr>
        </p:nvSpPr>
        <p:spPr/>
        <p:txBody>
          <a:bodyPr/>
          <a:lstStyle>
            <a:lvl1pPr>
              <a:defRPr sz="1100"/>
            </a:lvl1pPr>
          </a:lstStyle>
          <a:p>
            <a:pPr>
              <a:defRPr/>
            </a:pPr>
            <a:endParaRPr lang="en-US"/>
          </a:p>
        </p:txBody>
      </p:sp>
      <p:sp>
        <p:nvSpPr>
          <p:cNvPr id="15" name="Slide Number Placeholder 5"/>
          <p:cNvSpPr>
            <a:spLocks noGrp="1"/>
          </p:cNvSpPr>
          <p:nvPr>
            <p:ph type="sldNum" sz="quarter" idx="20"/>
          </p:nvPr>
        </p:nvSpPr>
        <p:spPr/>
        <p:txBody>
          <a:bodyPr/>
          <a:lstStyle>
            <a:lvl1pPr>
              <a:defRPr sz="1100"/>
            </a:lvl1pPr>
          </a:lstStyle>
          <a:p>
            <a:pPr>
              <a:defRPr/>
            </a:pPr>
            <a:fld id="{0DCCCF1F-C8BA-43A4-9A48-5F4D12D9091A}"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89C0736-CD3A-4ED7-B999-E3F9B4A711EE}"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0B6FEF-F74F-40AF-B686-851E3A033B60}"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9D076D-76E6-45B5-88ED-71B5CA28AA4E}"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81A2290-7FCF-4ED4-82F2-8FAB26297BA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611BBB-FF9F-475A-9F2E-3596685CA60D}"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3E26BD8-249C-4440-AFC7-487D1FF2C191}"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5953CB0-DE65-44C7-90F3-4D053925ADDB}"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74591E-93AB-48E6-94AB-99DFF5DEBEAC}"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533400" y="3962400"/>
            <a:ext cx="8077200" cy="685800"/>
          </a:xfrm>
          <a:prstGeom prst="rect">
            <a:avLst/>
          </a:prstGeom>
        </p:spPr>
        <p:txBody>
          <a:bodyPr/>
          <a:lstStyle>
            <a:lvl1pPr>
              <a:buFontTx/>
              <a:buNone/>
              <a:defRPr sz="4000" b="1">
                <a:latin typeface="Arial" pitchFamily="34" charset="0"/>
                <a:cs typeface="Arial" pitchFamily="34" charset="0"/>
              </a:defRPr>
            </a:lvl1pPr>
          </a:lstStyle>
          <a:p>
            <a:pPr lvl="0"/>
            <a:r>
              <a:rPr lang="en-US" dirty="0" smtClean="0"/>
              <a:t>Click to edit Master text styles</a:t>
            </a:r>
          </a:p>
        </p:txBody>
      </p:sp>
      <p:sp>
        <p:nvSpPr>
          <p:cNvPr id="3" name="Date Placeholder 3"/>
          <p:cNvSpPr>
            <a:spLocks noGrp="1"/>
          </p:cNvSpPr>
          <p:nvPr>
            <p:ph type="dt" sz="half" idx="14"/>
          </p:nvPr>
        </p:nvSpPr>
        <p:spPr/>
        <p:txBody>
          <a:bodyPr/>
          <a:lstStyle>
            <a:lvl1pPr>
              <a:defRPr/>
            </a:lvl1pPr>
          </a:lstStyle>
          <a:p>
            <a:pPr>
              <a:defRPr/>
            </a:pPr>
            <a:fld id="{43BA57F1-561D-4950-B8F4-BF3641493602}" type="datetimeFigureOut">
              <a:rPr lang="en-US"/>
              <a:pPr>
                <a:defRPr/>
              </a:pPr>
              <a:t>11/24/08</a:t>
            </a:fld>
            <a:endParaRPr lang="en-US"/>
          </a:p>
        </p:txBody>
      </p:sp>
      <p:sp>
        <p:nvSpPr>
          <p:cNvPr id="4" name="Footer Placeholder 4"/>
          <p:cNvSpPr>
            <a:spLocks noGrp="1"/>
          </p:cNvSpPr>
          <p:nvPr>
            <p:ph type="ftr" sz="quarter" idx="15"/>
          </p:nvPr>
        </p:nvSpPr>
        <p:spPr/>
        <p:txBody>
          <a:bodyPr/>
          <a:lstStyle>
            <a:lvl1pPr>
              <a:defRPr/>
            </a:lvl1pPr>
          </a:lstStyle>
          <a:p>
            <a:pPr>
              <a:defRPr/>
            </a:pPr>
            <a:endParaRPr lang="en-US"/>
          </a:p>
        </p:txBody>
      </p:sp>
      <p:sp>
        <p:nvSpPr>
          <p:cNvPr id="5" name="Slide Number Placeholder 5"/>
          <p:cNvSpPr>
            <a:spLocks noGrp="1"/>
          </p:cNvSpPr>
          <p:nvPr>
            <p:ph type="sldNum" sz="quarter" idx="16"/>
          </p:nvPr>
        </p:nvSpPr>
        <p:spPr/>
        <p:txBody>
          <a:bodyPr/>
          <a:lstStyle>
            <a:lvl1pPr>
              <a:defRPr/>
            </a:lvl1pPr>
          </a:lstStyle>
          <a:p>
            <a:pPr>
              <a:defRPr/>
            </a:pPr>
            <a:fld id="{97DD7EDA-5C20-462A-9F1F-6B1E8BD5167B}"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9485F0-374B-4324-9EAC-84D9CAD28D56}" type="datetimeFigureOut">
              <a:rPr lang="en-US" smtClean="0"/>
              <a:pPr/>
              <a:t>11/24/08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9485F0-374B-4324-9EAC-84D9CAD28D56}" type="datetimeFigureOut">
              <a:rPr lang="en-US" smtClean="0"/>
              <a:pPr/>
              <a:t>11/24/08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9485F0-374B-4324-9EAC-84D9CAD28D56}" type="datetimeFigureOut">
              <a:rPr lang="en-US" smtClean="0"/>
              <a:pPr/>
              <a:t>11/24/08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9485F0-374B-4324-9EAC-84D9CAD28D56}" type="datetimeFigureOut">
              <a:rPr lang="en-US" smtClean="0"/>
              <a:pPr/>
              <a:t>11/24/08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9485F0-374B-4324-9EAC-84D9CAD28D56}" type="datetimeFigureOut">
              <a:rPr lang="en-US" smtClean="0"/>
              <a:pPr/>
              <a:t>11/24/08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51CB074-C367-4DDC-8243-FA6BC0DAC48D}" type="datetimeFigureOut">
              <a:rPr lang="en-US"/>
              <a:pPr>
                <a:defRPr/>
              </a:pPr>
              <a:t>11/24/08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B928B30-0962-4EC0-93B7-A93C2BFEA1FB}"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9485F0-374B-4324-9EAC-84D9CAD28D56}" type="datetimeFigureOut">
              <a:rPr lang="en-US" smtClean="0"/>
              <a:pPr/>
              <a:t>11/24/08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9485F0-374B-4324-9EAC-84D9CAD28D56}" type="datetimeFigureOut">
              <a:rPr lang="en-US" smtClean="0"/>
              <a:pPr/>
              <a:t>11/24/08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485F0-374B-4324-9EAC-84D9CAD28D56}" type="datetimeFigureOut">
              <a:rPr lang="en-US" smtClean="0"/>
              <a:pPr/>
              <a:t>11/24/08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485F0-374B-4324-9EAC-84D9CAD28D56}" type="datetimeFigureOut">
              <a:rPr lang="en-US" smtClean="0"/>
              <a:pPr/>
              <a:t>11/24/08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9485F0-374B-4324-9EAC-84D9CAD28D56}" type="datetimeFigureOut">
              <a:rPr lang="en-US" smtClean="0"/>
              <a:pPr/>
              <a:t>11/24/08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9485F0-374B-4324-9EAC-84D9CAD28D56}" type="datetimeFigureOut">
              <a:rPr lang="en-US" smtClean="0"/>
              <a:pPr/>
              <a:t>11/24/08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451F82-F159-4CF1-9954-0217F993DF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8F3645F-B152-4876-8F8A-3703BD276F5C}"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CFF314-854E-4656-A819-5AD502DECD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F06AFCD-1DE6-42C3-BC11-FD91DCC48031}" type="datetimeFigureOut">
              <a:rPr lang="en-US"/>
              <a:pPr>
                <a:defRPr/>
              </a:pPr>
              <a:t>11/24/08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D70D205-D866-4689-8AE9-66B7FFEF69A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D43C220-00CC-4BC9-9E3D-CF9255A09A99}" type="datetimeFigureOut">
              <a:rPr lang="en-US"/>
              <a:pPr>
                <a:defRPr/>
              </a:pPr>
              <a:t>11/24/08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56DB2B9-BA78-4508-92F7-5A29F2981C0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CCBB438-08B1-4E8E-8FF0-EEFF2E0106B1}" type="datetimeFigureOut">
              <a:rPr lang="en-US"/>
              <a:pPr>
                <a:defRPr/>
              </a:pPr>
              <a:t>11/24/08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0D92283-AD0D-4874-BBF3-25621CB4E5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03E4A6E-FCE6-4FB1-8D3D-66C5983E0091}"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3CFBF93-5EF1-4012-A8B5-5F8EB317E64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93E459-6E2E-4FAC-86AD-C7DA5B1EF0B1}" type="datetimeFigureOut">
              <a:rPr lang="en-US"/>
              <a:pPr>
                <a:defRPr/>
              </a:pPr>
              <a:t>11/24/08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97E70F-C4C0-4769-A58C-666C1CE4DAF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4" Type="http://schemas.openxmlformats.org/officeDocument/2006/relationships/slideLayout" Target="../slideLayouts/slideLayout16.xml"/><Relationship Id="rId7" Type="http://schemas.openxmlformats.org/officeDocument/2006/relationships/slideLayout" Target="../slideLayouts/slideLayout19.xml"/><Relationship Id="rId11" Type="http://schemas.openxmlformats.org/officeDocument/2006/relationships/slideLayout" Target="../slideLayouts/slideLayout23.xml"/><Relationship Id="rId1" Type="http://schemas.openxmlformats.org/officeDocument/2006/relationships/slideLayout" Target="../slideLayouts/slideLayout13.xml"/><Relationship Id="rId6" Type="http://schemas.openxmlformats.org/officeDocument/2006/relationships/slideLayout" Target="../slideLayouts/slideLayout18.xml"/><Relationship Id="rId8" Type="http://schemas.openxmlformats.org/officeDocument/2006/relationships/slideLayout" Target="../slideLayouts/slideLayout20.xml"/><Relationship Id="rId13" Type="http://schemas.openxmlformats.org/officeDocument/2006/relationships/theme" Target="../theme/theme2.xml"/><Relationship Id="rId10" Type="http://schemas.openxmlformats.org/officeDocument/2006/relationships/slideLayout" Target="../slideLayouts/slideLayout22.xml"/><Relationship Id="rId5" Type="http://schemas.openxmlformats.org/officeDocument/2006/relationships/slideLayout" Target="../slideLayouts/slideLayout17.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9" Type="http://schemas.openxmlformats.org/officeDocument/2006/relationships/slideLayout" Target="../slideLayouts/slideLayout21.xml"/><Relationship Id="rId3"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4" Type="http://schemas.openxmlformats.org/officeDocument/2006/relationships/slideLayout" Target="../slideLayouts/slideLayout28.xml"/><Relationship Id="rId10" Type="http://schemas.openxmlformats.org/officeDocument/2006/relationships/slideLayout" Target="../slideLayouts/slideLayout34.xml"/><Relationship Id="rId5" Type="http://schemas.openxmlformats.org/officeDocument/2006/relationships/slideLayout" Target="../slideLayouts/slideLayout29.xml"/><Relationship Id="rId7" Type="http://schemas.openxmlformats.org/officeDocument/2006/relationships/slideLayout" Target="../slideLayouts/slideLayout31.xml"/><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9" Type="http://schemas.openxmlformats.org/officeDocument/2006/relationships/slideLayout" Target="../slideLayouts/slideLayout33.xml"/><Relationship Id="rId3" Type="http://schemas.openxmlformats.org/officeDocument/2006/relationships/slideLayout" Target="../slideLayouts/slideLayout27.xml"/><Relationship Id="rId6"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0F78821-B7E9-45A5-BF6D-7646A2E10648}" type="datetimeFigureOut">
              <a:rPr lang="en-US"/>
              <a:pPr>
                <a:defRPr/>
              </a:pPr>
              <a:t>11/24/08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481E097-16D3-4183-A416-96092EB9434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08BD9FFB-2363-4A19-A970-8F642052E773}" type="datetimeFigureOut">
              <a:rPr lang="en-US"/>
              <a:pPr>
                <a:defRPr/>
              </a:pPr>
              <a:t>11/24/08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B86BCD41-85F4-4456-9D8B-00D4757120DD}" type="slidenum">
              <a:rPr lang="en-US"/>
              <a:pPr>
                <a:defRPr/>
              </a:pPr>
              <a:t>‹#›</a:t>
            </a:fld>
            <a:endParaRPr lang="en-US"/>
          </a:p>
        </p:txBody>
      </p:sp>
      <p:sp>
        <p:nvSpPr>
          <p:cNvPr id="8" name="TextBox 7"/>
          <p:cNvSpPr txBox="1"/>
          <p:nvPr userDrawn="1"/>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9" name="TextBox 8"/>
          <p:cNvSpPr txBox="1"/>
          <p:nvPr userDrawn="1"/>
        </p:nvSpPr>
        <p:spPr>
          <a:xfrm>
            <a:off x="8686800" y="93663"/>
            <a:ext cx="385763" cy="6705600"/>
          </a:xfrm>
          <a:prstGeom prst="rect">
            <a:avLst/>
          </a:prstGeom>
          <a:solidFill>
            <a:schemeClr val="bg2">
              <a:lumMod val="50000"/>
            </a:schemeClr>
          </a:solidFill>
        </p:spPr>
        <p:txBody>
          <a:bodyPr vert="vert" anchor="ctr"/>
          <a:lstStyle/>
          <a:p>
            <a:pPr fontAlgn="auto">
              <a:spcBef>
                <a:spcPts val="0"/>
              </a:spcBef>
              <a:spcAft>
                <a:spcPts val="0"/>
              </a:spcAft>
              <a:defRPr/>
            </a:pPr>
            <a:endParaRPr lang="en-US" dirty="0">
              <a:latin typeface="Calibri" pitchFamily="34" charset="0"/>
              <a:cs typeface="+mn-cs"/>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9485F0-374B-4324-9EAC-84D9CAD28D56}" type="datetimeFigureOut">
              <a:rPr lang="en-US" smtClean="0"/>
              <a:pPr/>
              <a:t>11/24/08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451F82-F159-4CF1-9954-0217F993DF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chart" Target="../charts/chart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6" Type="http://schemas.openxmlformats.org/officeDocument/2006/relationships/diagramColors" Target="../diagrams/colors4.xml"/><Relationship Id="rId4" Type="http://schemas.openxmlformats.org/officeDocument/2006/relationships/diagramLayout" Target="../diagrams/layout4.xml"/><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diagramData" Target="../diagrams/data4.xml"/><Relationship Id="rId5"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4" Type="http://schemas.openxmlformats.org/officeDocument/2006/relationships/package" Target="../embeddings/Microsoft_Excel_Sheet7.xlsx"/><Relationship Id="rId1" Type="http://schemas.openxmlformats.org/officeDocument/2006/relationships/vmlDrawing" Target="../drawings/vmlDrawing1.vml"/><Relationship Id="rId2" Type="http://schemas.openxmlformats.org/officeDocument/2006/relationships/slideLayout" Target="../slideLayouts/slideLayout24.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6" Type="http://schemas.openxmlformats.org/officeDocument/2006/relationships/diagramColors" Target="../diagrams/colors5.xml"/><Relationship Id="rId4" Type="http://schemas.openxmlformats.org/officeDocument/2006/relationships/diagramLayout" Target="../diagrams/layout5.xml"/><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diagramData" Target="../diagrams/data5.xml"/><Relationship Id="rId5"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3" Type="http://schemas.openxmlformats.org/officeDocument/2006/relationships/chart" Target="../charts/chart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6" Type="http://schemas.openxmlformats.org/officeDocument/2006/relationships/diagramColors" Target="../diagrams/colors1.xml"/><Relationship Id="rId4" Type="http://schemas.openxmlformats.org/officeDocument/2006/relationships/diagramLayout" Target="../diagrams/layout1.xml"/><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diagramData" Target="../diagrams/data1.xml"/><Relationship Id="rId5"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3" Type="http://schemas.openxmlformats.org/officeDocument/2006/relationships/chart" Target="../charts/chart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chart" Target="../charts/chart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chart" Target="../charts/chart1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3" Type="http://schemas.openxmlformats.org/officeDocument/2006/relationships/chart" Target="../charts/chart1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chart" Target="../charts/chart1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6" Type="http://schemas.openxmlformats.org/officeDocument/2006/relationships/diagramColors" Target="../diagrams/colors6.xml"/><Relationship Id="rId4" Type="http://schemas.openxmlformats.org/officeDocument/2006/relationships/diagramLayout" Target="../diagrams/layout6.xml"/><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diagramData" Target="../diagrams/data6.xml"/><Relationship Id="rId5"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6" Type="http://schemas.openxmlformats.org/officeDocument/2006/relationships/diagramColors" Target="../diagrams/colors2.xml"/><Relationship Id="rId4" Type="http://schemas.openxmlformats.org/officeDocument/2006/relationships/diagramLayout" Target="../diagrams/layout2.xml"/><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diagramData" Target="../diagrams/data2.xml"/><Relationship Id="rId5"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6" Type="http://schemas.openxmlformats.org/officeDocument/2006/relationships/diagramColors" Target="../diagrams/colors3.xml"/><Relationship Id="rId4" Type="http://schemas.openxmlformats.org/officeDocument/2006/relationships/diagramLayout" Target="../diagrams/layout3.xml"/><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diagramData" Target="../diagrams/data3.xml"/><Relationship Id="rId5"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0" y="0"/>
            <a:ext cx="9144000" cy="4191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4191000"/>
            <a:ext cx="9144000" cy="838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6"/>
          <p:cNvCxnSpPr/>
          <p:nvPr/>
        </p:nvCxnSpPr>
        <p:spPr>
          <a:xfrm>
            <a:off x="-12700" y="5043488"/>
            <a:ext cx="9144000" cy="1587"/>
          </a:xfrm>
          <a:prstGeom prst="line">
            <a:avLst/>
          </a:prstGeom>
          <a:ln w="349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0" y="4199016"/>
            <a:ext cx="8763000" cy="646331"/>
          </a:xfrm>
          <a:prstGeom prst="rect">
            <a:avLst/>
          </a:prstGeom>
          <a:noFill/>
        </p:spPr>
        <p:txBody>
          <a:bodyPr>
            <a:spAutoFit/>
          </a:bodyPr>
          <a:lstStyle/>
          <a:p>
            <a:pPr fontAlgn="auto">
              <a:spcBef>
                <a:spcPts val="0"/>
              </a:spcBef>
              <a:spcAft>
                <a:spcPts val="0"/>
              </a:spcAft>
              <a:defRPr/>
            </a:pPr>
            <a:r>
              <a:rPr lang="en-US" b="1" spc="50" dirty="0">
                <a:ln w="13500">
                  <a:solidFill>
                    <a:schemeClr val="accent1">
                      <a:shade val="2500"/>
                      <a:alpha val="6500"/>
                    </a:schemeClr>
                  </a:solidFill>
                  <a:prstDash val="solid"/>
                </a:ln>
                <a:solidFill>
                  <a:srgbClr val="FFC000"/>
                </a:solidFill>
                <a:effectLst>
                  <a:innerShdw blurRad="50900" dist="38500" dir="13500000">
                    <a:srgbClr val="000000">
                      <a:alpha val="60000"/>
                    </a:srgbClr>
                  </a:innerShdw>
                </a:effectLst>
                <a:latin typeface="+mn-lt"/>
                <a:cs typeface="+mn-cs"/>
              </a:rPr>
              <a:t>Strategic Decision Optimization</a:t>
            </a:r>
          </a:p>
          <a:p>
            <a:pPr fontAlgn="auto">
              <a:spcBef>
                <a:spcPts val="0"/>
              </a:spcBef>
              <a:spcAft>
                <a:spcPts val="0"/>
              </a:spcAft>
              <a:defRPr/>
            </a:pPr>
            <a:r>
              <a:rPr lang="en-US" b="1" spc="50" dirty="0">
                <a:ln w="13500">
                  <a:solidFill>
                    <a:schemeClr val="accent1">
                      <a:shade val="2500"/>
                      <a:alpha val="6500"/>
                    </a:schemeClr>
                  </a:solidFill>
                  <a:prstDash val="solid"/>
                </a:ln>
                <a:solidFill>
                  <a:srgbClr val="FFC000"/>
                </a:solidFill>
                <a:effectLst>
                  <a:innerShdw blurRad="50900" dist="38500" dir="13500000">
                    <a:srgbClr val="000000">
                      <a:alpha val="60000"/>
                    </a:srgbClr>
                  </a:innerShdw>
                </a:effectLst>
                <a:latin typeface="+mn-lt"/>
                <a:cs typeface="+mn-cs"/>
              </a:rPr>
              <a:t>Financial Services</a:t>
            </a:r>
          </a:p>
        </p:txBody>
      </p:sp>
      <p:sp>
        <p:nvSpPr>
          <p:cNvPr id="9222" name="TextBox 8"/>
          <p:cNvSpPr txBox="1">
            <a:spLocks noChangeArrowheads="1"/>
          </p:cNvSpPr>
          <p:nvPr/>
        </p:nvSpPr>
        <p:spPr bwMode="auto">
          <a:xfrm>
            <a:off x="0" y="5145088"/>
            <a:ext cx="3581400" cy="277812"/>
          </a:xfrm>
          <a:prstGeom prst="rect">
            <a:avLst/>
          </a:prstGeom>
          <a:noFill/>
          <a:ln w="9525">
            <a:noFill/>
            <a:miter lim="800000"/>
            <a:headEnd/>
            <a:tailEnd/>
          </a:ln>
        </p:spPr>
        <p:txBody>
          <a:bodyPr>
            <a:spAutoFit/>
          </a:bodyPr>
          <a:lstStyle/>
          <a:p>
            <a:r>
              <a:rPr lang="en-US" sz="1200" b="1">
                <a:latin typeface="Calibri" pitchFamily="34" charset="0"/>
              </a:rPr>
              <a:t>Decision Models – Final Project</a:t>
            </a:r>
          </a:p>
        </p:txBody>
      </p:sp>
      <p:sp>
        <p:nvSpPr>
          <p:cNvPr id="9223" name="TextBox 9"/>
          <p:cNvSpPr txBox="1">
            <a:spLocks noChangeArrowheads="1"/>
          </p:cNvSpPr>
          <p:nvPr/>
        </p:nvSpPr>
        <p:spPr bwMode="auto">
          <a:xfrm>
            <a:off x="5410200" y="5875338"/>
            <a:ext cx="3581400" cy="830262"/>
          </a:xfrm>
          <a:prstGeom prst="rect">
            <a:avLst/>
          </a:prstGeom>
          <a:noFill/>
          <a:ln w="9525">
            <a:noFill/>
            <a:miter lim="800000"/>
            <a:headEnd/>
            <a:tailEnd/>
          </a:ln>
        </p:spPr>
        <p:txBody>
          <a:bodyPr>
            <a:spAutoFit/>
          </a:bodyPr>
          <a:lstStyle/>
          <a:p>
            <a:pPr algn="r"/>
            <a:r>
              <a:rPr lang="en-US" sz="1200">
                <a:latin typeface="Calibri" pitchFamily="34" charset="0"/>
              </a:rPr>
              <a:t>Mara Quinn-Porzig</a:t>
            </a:r>
          </a:p>
          <a:p>
            <a:pPr algn="r"/>
            <a:r>
              <a:rPr lang="en-US" sz="1200">
                <a:latin typeface="Calibri" pitchFamily="34" charset="0"/>
              </a:rPr>
              <a:t>Aimee Renaud</a:t>
            </a:r>
          </a:p>
          <a:p>
            <a:pPr algn="r"/>
            <a:r>
              <a:rPr lang="en-US" sz="1200">
                <a:latin typeface="Calibri" pitchFamily="34" charset="0"/>
              </a:rPr>
              <a:t>Matthew Formica</a:t>
            </a:r>
          </a:p>
          <a:p>
            <a:pPr algn="r"/>
            <a:r>
              <a:rPr lang="en-US" sz="1200">
                <a:latin typeface="Calibri" pitchFamily="34" charset="0"/>
              </a:rPr>
              <a:t>Attir Khalid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5" name="Content Placeholder 3"/>
          <p:cNvSpPr>
            <a:spLocks noGrp="1"/>
          </p:cNvSpPr>
          <p:nvPr>
            <p:ph sz="quarter" idx="15"/>
          </p:nvPr>
        </p:nvSpPr>
        <p:spPr/>
        <p:txBody>
          <a:bodyPr/>
          <a:lstStyle/>
          <a:p>
            <a:pPr eaLnBrk="1" hangingPunct="1"/>
            <a:r>
              <a:rPr lang="en-US" smtClean="0"/>
              <a:t>Historical data has shown that a firm’s complexity is directly related to the number of pages in its Annual report (Form 10-K)</a:t>
            </a:r>
          </a:p>
          <a:p>
            <a:pPr eaLnBrk="1" hangingPunct="1"/>
            <a:r>
              <a:rPr lang="en-US" smtClean="0"/>
              <a:t>The more complex the firm more difficult it is to evaluate the firm’s operations making it a relatively riskier investment</a:t>
            </a:r>
          </a:p>
          <a:p>
            <a:pPr eaLnBrk="1" hangingPunct="1"/>
            <a:r>
              <a:rPr lang="en-US" smtClean="0"/>
              <a:t>The more complex the firm the more difficult/expensive it is to make changes and fix what’s wrong</a:t>
            </a:r>
          </a:p>
        </p:txBody>
      </p:sp>
      <p:graphicFrame>
        <p:nvGraphicFramePr>
          <p:cNvPr id="8" name="Content Placeholder 7"/>
          <p:cNvGraphicFramePr>
            <a:graphicFrameLocks noGrp="1"/>
          </p:cNvGraphicFramePr>
          <p:nvPr>
            <p:ph sz="quarter" idx="15"/>
          </p:nvPr>
        </p:nvGraphicFramePr>
        <p:xfrm>
          <a:off x="228600" y="3962400"/>
          <a:ext cx="4038600" cy="213360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Complexity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9" name="Up Arrow 8"/>
          <p:cNvSpPr/>
          <p:nvPr/>
        </p:nvSpPr>
        <p:spPr>
          <a:xfrm>
            <a:off x="3048000" y="4547316"/>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12" name="Up Arrow 11"/>
          <p:cNvSpPr/>
          <p:nvPr/>
        </p:nvSpPr>
        <p:spPr>
          <a:xfrm>
            <a:off x="3048000" y="5625921"/>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09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Calibri" pitchFamily="34" charset="0"/>
              </a:rPr>
              <a:t>High </a:t>
            </a:r>
            <a:r>
              <a:rPr lang="en-US" b="1" dirty="0">
                <a:solidFill>
                  <a:srgbClr val="FFC000"/>
                </a:solidFill>
                <a:latin typeface="Calibri" pitchFamily="34" charset="0"/>
              </a:rPr>
              <a:t>complexity </a:t>
            </a:r>
            <a:r>
              <a:rPr lang="en-US" b="1" dirty="0" smtClean="0">
                <a:solidFill>
                  <a:srgbClr val="FFC000"/>
                </a:solidFill>
                <a:latin typeface="Calibri" pitchFamily="34" charset="0"/>
              </a:rPr>
              <a:t>in a firm’s business makes it difficult to assess changes in firm’s operations thereby increasing risk.</a:t>
            </a:r>
            <a:endParaRPr lang="en-US" b="1" dirty="0">
              <a:solidFill>
                <a:srgbClr val="FFC000"/>
              </a:solidFill>
              <a:latin typeface="Calibri" pitchFamily="34" charset="0"/>
            </a:endParaRPr>
          </a:p>
        </p:txBody>
      </p:sp>
      <p:sp>
        <p:nvSpPr>
          <p:cNvPr id="16" name="TextBox 15"/>
          <p:cNvSpPr txBox="1"/>
          <p:nvPr/>
        </p:nvSpPr>
        <p:spPr>
          <a:xfrm>
            <a:off x="228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COMPLEXITY OF FIRM</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3103" name="TextBox 20"/>
          <p:cNvSpPr txBox="1">
            <a:spLocks noChangeArrowheads="1"/>
          </p:cNvSpPr>
          <p:nvPr/>
        </p:nvSpPr>
        <p:spPr bwMode="auto">
          <a:xfrm>
            <a:off x="4419600" y="4038600"/>
            <a:ext cx="4038600" cy="1015663"/>
          </a:xfrm>
          <a:prstGeom prst="rect">
            <a:avLst/>
          </a:prstGeom>
          <a:noFill/>
          <a:ln w="9525">
            <a:noFill/>
            <a:miter lim="800000"/>
            <a:headEnd/>
            <a:tailEnd/>
          </a:ln>
        </p:spPr>
        <p:txBody>
          <a:bodyPr>
            <a:spAutoFit/>
          </a:bodyPr>
          <a:lstStyle/>
          <a:p>
            <a:r>
              <a:rPr lang="en-US" sz="1200" dirty="0" smtClean="0">
                <a:latin typeface="Calibri" pitchFamily="34" charset="0"/>
              </a:rPr>
              <a:t>UBS, with its various businesses in both Europe and the U.S has one of the highest number of pages in their annual report. Merrill follows closely with the second highest number of pages in their 10K representing the variety of operations they are involved in.</a:t>
            </a:r>
            <a:endParaRPr lang="en-US" sz="1200" dirty="0">
              <a:latin typeface="Calibri" pitchFamily="34" charset="0"/>
            </a:endParaRPr>
          </a:p>
        </p:txBody>
      </p:sp>
      <p:sp>
        <p:nvSpPr>
          <p:cNvPr id="22" name="TextBox 21"/>
          <p:cNvSpPr txBox="1"/>
          <p:nvPr/>
        </p:nvSpPr>
        <p:spPr>
          <a:xfrm rot="5400000">
            <a:off x="6861969" y="2139156"/>
            <a:ext cx="4038600" cy="369888"/>
          </a:xfrm>
          <a:prstGeom prst="rect">
            <a:avLst/>
          </a:prstGeom>
          <a:noFill/>
        </p:spPr>
        <p:txBody>
          <a:bodyPr>
            <a:spAutoFit/>
          </a:bodyPr>
          <a:lstStyle/>
          <a:p>
            <a:pPr fontAlgn="auto">
              <a:spcBef>
                <a:spcPts val="0"/>
              </a:spcBef>
              <a:spcAft>
                <a:spcPts val="0"/>
              </a:spcAft>
              <a:defRPr/>
            </a:pPr>
            <a:r>
              <a:rPr lang="en-US" b="1" dirty="0">
                <a:solidFill>
                  <a:schemeClr val="tx1">
                    <a:lumMod val="95000"/>
                    <a:lumOff val="5000"/>
                  </a:schemeClr>
                </a:solidFill>
                <a:latin typeface="+mn-lt"/>
                <a:cs typeface="+mn-cs"/>
              </a:rPr>
              <a:t>COMPLEXITY OF FIRM</a:t>
            </a:r>
          </a:p>
        </p:txBody>
      </p:sp>
      <p:sp>
        <p:nvSpPr>
          <p:cNvPr id="15" name="Up Arrow 14"/>
          <p:cNvSpPr/>
          <p:nvPr/>
        </p:nvSpPr>
        <p:spPr>
          <a:xfrm flipV="1">
            <a:off x="3048000" y="51054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20" name="Chart Placeholder 19"/>
          <p:cNvSpPr>
            <a:spLocks noGrp="1"/>
          </p:cNvSpPr>
          <p:nvPr>
            <p:ph type="chart" sz="quarter" idx="13"/>
          </p:nvPr>
        </p:nvSpPr>
        <p:spPr/>
      </p:sp>
      <p:graphicFrame>
        <p:nvGraphicFramePr>
          <p:cNvPr id="21" name="Chart Placeholder 20"/>
          <p:cNvGraphicFramePr>
            <a:graphicFrameLocks/>
          </p:cNvGraphicFramePr>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9" name="Content Placeholder 3"/>
          <p:cNvSpPr>
            <a:spLocks noGrp="1"/>
          </p:cNvSpPr>
          <p:nvPr>
            <p:ph sz="quarter" idx="15"/>
          </p:nvPr>
        </p:nvSpPr>
        <p:spPr/>
        <p:txBody>
          <a:bodyPr/>
          <a:lstStyle/>
          <a:p>
            <a:pPr eaLnBrk="1" hangingPunct="1"/>
            <a:r>
              <a:rPr lang="en-US" smtClean="0"/>
              <a:t>Revenue per employee defines the operational efficiency of the firm</a:t>
            </a:r>
          </a:p>
          <a:p>
            <a:pPr eaLnBrk="1" hangingPunct="1"/>
            <a:r>
              <a:rPr lang="en-US" smtClean="0"/>
              <a:t>A firm with high operational efficiency is considered as a secure investment providing better returns</a:t>
            </a:r>
          </a:p>
          <a:p>
            <a:pPr eaLnBrk="1" hangingPunct="1"/>
            <a:r>
              <a:rPr lang="en-US" smtClean="0"/>
              <a:t>A high revenue per employee also signals a firm’s strong investment decisions again leading to higher returns</a:t>
            </a:r>
          </a:p>
        </p:txBody>
      </p:sp>
      <p:graphicFrame>
        <p:nvGraphicFramePr>
          <p:cNvPr id="8" name="Content Placeholder 7"/>
          <p:cNvGraphicFramePr>
            <a:graphicFrameLocks noGrp="1"/>
          </p:cNvGraphicFramePr>
          <p:nvPr>
            <p:ph sz="quarter" idx="15"/>
          </p:nvPr>
        </p:nvGraphicFramePr>
        <p:xfrm>
          <a:off x="228600" y="3962400"/>
          <a:ext cx="4038600" cy="225806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Increasing Revenue per Employee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9" name="Up Arrow 8"/>
          <p:cNvSpPr/>
          <p:nvPr/>
        </p:nvSpPr>
        <p:spPr>
          <a:xfrm>
            <a:off x="3048000" y="51816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4119" name="TextBox 14"/>
          <p:cNvSpPr txBox="1">
            <a:spLocks noChangeArrowheads="1"/>
          </p:cNvSpPr>
          <p:nvPr/>
        </p:nvSpPr>
        <p:spPr bwMode="auto">
          <a:xfrm>
            <a:off x="381000" y="187325"/>
            <a:ext cx="7924800" cy="646113"/>
          </a:xfrm>
          <a:prstGeom prst="rect">
            <a:avLst/>
          </a:prstGeom>
          <a:noFill/>
          <a:ln w="9525">
            <a:noFill/>
            <a:miter lim="800000"/>
            <a:headEnd/>
            <a:tailEnd/>
          </a:ln>
        </p:spPr>
        <p:txBody>
          <a:bodyPr>
            <a:spAutoFit/>
          </a:bodyPr>
          <a:lstStyle/>
          <a:p>
            <a:r>
              <a:rPr lang="en-US" b="1">
                <a:solidFill>
                  <a:srgbClr val="FFC000"/>
                </a:solidFill>
                <a:latin typeface="Calibri" pitchFamily="34" charset="0"/>
              </a:rPr>
              <a:t>A high revenue per employee ratio (often obtained by firing employees) points towards both a better operational efficiency and better investment decisions</a:t>
            </a:r>
          </a:p>
        </p:txBody>
      </p:sp>
      <p:sp>
        <p:nvSpPr>
          <p:cNvPr id="16" name="TextBox 15"/>
          <p:cNvSpPr txBox="1"/>
          <p:nvPr/>
        </p:nvSpPr>
        <p:spPr>
          <a:xfrm>
            <a:off x="228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REVENUE PER EMPLOYEE</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4124" name="TextBox 20"/>
          <p:cNvSpPr txBox="1">
            <a:spLocks noChangeArrowheads="1"/>
          </p:cNvSpPr>
          <p:nvPr/>
        </p:nvSpPr>
        <p:spPr bwMode="auto">
          <a:xfrm>
            <a:off x="4419600" y="4038600"/>
            <a:ext cx="4038600" cy="1200150"/>
          </a:xfrm>
          <a:prstGeom prst="rect">
            <a:avLst/>
          </a:prstGeom>
          <a:noFill/>
          <a:ln w="9525">
            <a:noFill/>
            <a:miter lim="800000"/>
            <a:headEnd/>
            <a:tailEnd/>
          </a:ln>
        </p:spPr>
        <p:txBody>
          <a:bodyPr>
            <a:spAutoFit/>
          </a:bodyPr>
          <a:lstStyle/>
          <a:p>
            <a:r>
              <a:rPr lang="en-US" sz="1200">
                <a:latin typeface="Calibri" pitchFamily="34" charset="0"/>
              </a:rPr>
              <a:t>Goldman Sachs has posted the highest revenue per employee for a series of successful quarters. This shows both investor and employee confidence.</a:t>
            </a:r>
          </a:p>
          <a:p>
            <a:endParaRPr lang="en-US" sz="1200">
              <a:latin typeface="Calibri" pitchFamily="34" charset="0"/>
            </a:endParaRPr>
          </a:p>
          <a:p>
            <a:r>
              <a:rPr lang="en-US" sz="1200">
                <a:latin typeface="Calibri" pitchFamily="34" charset="0"/>
              </a:rPr>
              <a:t>Many firms decide to fire employees in an effort to reduce cost and thereby increase there revenue per employee.</a:t>
            </a:r>
          </a:p>
        </p:txBody>
      </p:sp>
      <p:sp>
        <p:nvSpPr>
          <p:cNvPr id="22" name="TextBox 21"/>
          <p:cNvSpPr txBox="1"/>
          <p:nvPr/>
        </p:nvSpPr>
        <p:spPr>
          <a:xfrm rot="5400000">
            <a:off x="5985669" y="3015456"/>
            <a:ext cx="5791200" cy="369888"/>
          </a:xfrm>
          <a:prstGeom prst="rect">
            <a:avLst/>
          </a:prstGeom>
          <a:noFill/>
        </p:spPr>
        <p:txBody>
          <a:bodyPr>
            <a:spAutoFit/>
          </a:bodyPr>
          <a:lstStyle/>
          <a:p>
            <a:pPr fontAlgn="auto">
              <a:spcBef>
                <a:spcPts val="0"/>
              </a:spcBef>
              <a:spcAft>
                <a:spcPts val="0"/>
              </a:spcAft>
              <a:defRPr/>
            </a:pPr>
            <a:r>
              <a:rPr lang="en-US" b="1" dirty="0">
                <a:solidFill>
                  <a:schemeClr val="tx1">
                    <a:lumMod val="95000"/>
                    <a:lumOff val="5000"/>
                  </a:schemeClr>
                </a:solidFill>
                <a:latin typeface="+mn-lt"/>
                <a:cs typeface="+mn-cs"/>
              </a:rPr>
              <a:t>REVENUE PER EMPLOYEE/FIRING EMPLOYEES</a:t>
            </a:r>
          </a:p>
        </p:txBody>
      </p:sp>
      <p:sp>
        <p:nvSpPr>
          <p:cNvPr id="15" name="Up Arrow 14"/>
          <p:cNvSpPr/>
          <p:nvPr/>
        </p:nvSpPr>
        <p:spPr>
          <a:xfrm>
            <a:off x="3048000" y="57150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3048000" y="46482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4" name="Chart Placeholder 23"/>
          <p:cNvSpPr>
            <a:spLocks noGrp="1"/>
          </p:cNvSpPr>
          <p:nvPr>
            <p:ph type="chart" sz="quarter" idx="13"/>
          </p:nvPr>
        </p:nvSpPr>
        <p:spPr/>
      </p:sp>
      <p:graphicFrame>
        <p:nvGraphicFramePr>
          <p:cNvPr id="25" name="Chart Placeholder 20"/>
          <p:cNvGraphicFramePr>
            <a:graphicFrameLocks/>
          </p:cNvGraphicFramePr>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3" name="Content Placeholder 3"/>
          <p:cNvSpPr>
            <a:spLocks noGrp="1"/>
          </p:cNvSpPr>
          <p:nvPr>
            <p:ph sz="quarter" idx="15"/>
          </p:nvPr>
        </p:nvSpPr>
        <p:spPr/>
        <p:txBody>
          <a:bodyPr/>
          <a:lstStyle/>
          <a:p>
            <a:pPr eaLnBrk="1" hangingPunct="1"/>
            <a:r>
              <a:rPr lang="en-US" dirty="0" smtClean="0"/>
              <a:t>As we saw with the Lehman collapse, some banks are more than just a bank, they are historical institutions</a:t>
            </a:r>
          </a:p>
          <a:p>
            <a:pPr eaLnBrk="1" hangingPunct="1"/>
            <a:r>
              <a:rPr lang="en-US" dirty="0" smtClean="0"/>
              <a:t>Changes to well-known brands can cause extensive harm to the company, and with financial institutions, these changes can cause major disruptions to the industry as was the case with Lehman</a:t>
            </a:r>
          </a:p>
          <a:p>
            <a:pPr eaLnBrk="1" hangingPunct="1"/>
            <a:r>
              <a:rPr lang="en-US" dirty="0" smtClean="0"/>
              <a:t>Brand equity rankings are influenced by Business Week’s “Top 100 International Brands”</a:t>
            </a:r>
          </a:p>
        </p:txBody>
      </p:sp>
      <p:graphicFrame>
        <p:nvGraphicFramePr>
          <p:cNvPr id="8" name="Content Placeholder 7"/>
          <p:cNvGraphicFramePr>
            <a:graphicFrameLocks noGrp="1"/>
          </p:cNvGraphicFramePr>
          <p:nvPr>
            <p:ph sz="quarter" idx="15"/>
          </p:nvPr>
        </p:nvGraphicFramePr>
        <p:xfrm>
          <a:off x="228600" y="3962400"/>
          <a:ext cx="4038600" cy="213360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Strong Brand Equity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5140"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Calibri" pitchFamily="34" charset="0"/>
              </a:rPr>
              <a:t>High brand </a:t>
            </a:r>
            <a:r>
              <a:rPr lang="en-US" b="1" dirty="0">
                <a:solidFill>
                  <a:srgbClr val="FFC000"/>
                </a:solidFill>
                <a:latin typeface="Calibri" pitchFamily="34" charset="0"/>
              </a:rPr>
              <a:t>equity results in higher shareholder </a:t>
            </a:r>
            <a:r>
              <a:rPr lang="en-US" b="1" dirty="0" smtClean="0">
                <a:solidFill>
                  <a:srgbClr val="FFC000"/>
                </a:solidFill>
                <a:latin typeface="Calibri" pitchFamily="34" charset="0"/>
              </a:rPr>
              <a:t>happiness resulting from a higher confidence and a lower possibility that the public would allow a bankruptcy</a:t>
            </a:r>
            <a:endParaRPr lang="en-US" b="1" dirty="0">
              <a:solidFill>
                <a:srgbClr val="FFC000"/>
              </a:solidFill>
              <a:latin typeface="Calibri" pitchFamily="34" charset="0"/>
            </a:endParaRPr>
          </a:p>
        </p:txBody>
      </p:sp>
      <p:sp>
        <p:nvSpPr>
          <p:cNvPr id="16" name="TextBox 15"/>
          <p:cNvSpPr txBox="1"/>
          <p:nvPr/>
        </p:nvSpPr>
        <p:spPr>
          <a:xfrm>
            <a:off x="228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BRAND EQUITY AS RANKED BY BUSINESSWEEK</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5145" name="TextBox 20"/>
          <p:cNvSpPr txBox="1">
            <a:spLocks noChangeArrowheads="1"/>
          </p:cNvSpPr>
          <p:nvPr/>
        </p:nvSpPr>
        <p:spPr bwMode="auto">
          <a:xfrm>
            <a:off x="4419600" y="4038600"/>
            <a:ext cx="4038600" cy="1200329"/>
          </a:xfrm>
          <a:prstGeom prst="rect">
            <a:avLst/>
          </a:prstGeom>
          <a:noFill/>
          <a:ln w="9525">
            <a:noFill/>
            <a:miter lim="800000"/>
            <a:headEnd/>
            <a:tailEnd/>
          </a:ln>
        </p:spPr>
        <p:txBody>
          <a:bodyPr>
            <a:spAutoFit/>
          </a:bodyPr>
          <a:lstStyle/>
          <a:p>
            <a:r>
              <a:rPr lang="en-US" sz="1200" dirty="0">
                <a:latin typeface="Calibri" pitchFamily="34" charset="0"/>
              </a:rPr>
              <a:t>In many cases a brand is not just a name but it also holds equity, for instance</a:t>
            </a:r>
            <a:r>
              <a:rPr lang="en-US" sz="1200" dirty="0" smtClean="0">
                <a:latin typeface="Calibri" pitchFamily="34" charset="0"/>
              </a:rPr>
              <a:t>:</a:t>
            </a:r>
          </a:p>
          <a:p>
            <a:endParaRPr lang="en-US" sz="1200" dirty="0">
              <a:latin typeface="Calibri" pitchFamily="34" charset="0"/>
            </a:endParaRPr>
          </a:p>
          <a:p>
            <a:pPr lvl="1"/>
            <a:r>
              <a:rPr lang="en-US" sz="1200" dirty="0">
                <a:latin typeface="Calibri" pitchFamily="34" charset="0"/>
              </a:rPr>
              <a:t>Citibank’s brand is worth $</a:t>
            </a:r>
            <a:r>
              <a:rPr lang="en-US" sz="1200" dirty="0" smtClean="0">
                <a:latin typeface="Calibri" pitchFamily="34" charset="0"/>
              </a:rPr>
              <a:t>20,174,000</a:t>
            </a:r>
          </a:p>
          <a:p>
            <a:pPr lvl="1"/>
            <a:endParaRPr lang="en-US" sz="1200" dirty="0">
              <a:latin typeface="Calibri" pitchFamily="34" charset="0"/>
            </a:endParaRPr>
          </a:p>
          <a:p>
            <a:pPr lvl="1"/>
            <a:r>
              <a:rPr lang="en-US" sz="1200" dirty="0">
                <a:latin typeface="Calibri" pitchFamily="34" charset="0"/>
              </a:rPr>
              <a:t>Merrill Lynch’s brand is worth $11,399,000</a:t>
            </a:r>
          </a:p>
        </p:txBody>
      </p:sp>
      <p:sp>
        <p:nvSpPr>
          <p:cNvPr id="22" name="TextBox 21"/>
          <p:cNvSpPr txBox="1"/>
          <p:nvPr/>
        </p:nvSpPr>
        <p:spPr>
          <a:xfrm rot="5400000">
            <a:off x="6861969" y="2139156"/>
            <a:ext cx="4038600" cy="369888"/>
          </a:xfrm>
          <a:prstGeom prst="rect">
            <a:avLst/>
          </a:prstGeom>
          <a:noFill/>
        </p:spPr>
        <p:txBody>
          <a:bodyPr>
            <a:spAutoFit/>
          </a:bodyPr>
          <a:lstStyle/>
          <a:p>
            <a:pPr fontAlgn="auto">
              <a:spcBef>
                <a:spcPts val="0"/>
              </a:spcBef>
              <a:spcAft>
                <a:spcPts val="0"/>
              </a:spcAft>
              <a:defRPr/>
            </a:pPr>
            <a:r>
              <a:rPr lang="en-US" b="1" dirty="0">
                <a:solidFill>
                  <a:schemeClr val="tx1">
                    <a:lumMod val="95000"/>
                    <a:lumOff val="5000"/>
                  </a:schemeClr>
                </a:solidFill>
                <a:latin typeface="+mn-lt"/>
                <a:cs typeface="+mn-cs"/>
              </a:rPr>
              <a:t>BRAND EQUITY</a:t>
            </a:r>
          </a:p>
        </p:txBody>
      </p:sp>
      <p:sp>
        <p:nvSpPr>
          <p:cNvPr id="20" name="Up Arrow 19"/>
          <p:cNvSpPr/>
          <p:nvPr/>
        </p:nvSpPr>
        <p:spPr>
          <a:xfrm rot="10800000" flipV="1">
            <a:off x="3048000" y="51054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5" name="Up Arrow 14"/>
          <p:cNvSpPr/>
          <p:nvPr/>
        </p:nvSpPr>
        <p:spPr>
          <a:xfrm flipV="1">
            <a:off x="3048000" y="45720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3048000" y="56388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3" name="Chart Placeholder 22"/>
          <p:cNvSpPr>
            <a:spLocks noGrp="1"/>
          </p:cNvSpPr>
          <p:nvPr>
            <p:ph type="chart" sz="quarter" idx="13"/>
          </p:nvPr>
        </p:nvSpPr>
        <p:spPr/>
      </p:sp>
      <p:graphicFrame>
        <p:nvGraphicFramePr>
          <p:cNvPr id="24" name="Chart Placeholder 20"/>
          <p:cNvGraphicFramePr>
            <a:graphicFrameLocks/>
          </p:cNvGraphicFramePr>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15"/>
          </p:nvPr>
        </p:nvSpPr>
        <p:spPr>
          <a:xfrm>
            <a:off x="4419600" y="1371600"/>
            <a:ext cx="4038600" cy="1981200"/>
          </a:xfrm>
        </p:spPr>
        <p:txBody>
          <a:bodyPr rtlCol="0">
            <a:noAutofit/>
          </a:bodyPr>
          <a:lstStyle/>
          <a:p>
            <a:pPr eaLnBrk="1" fontAlgn="auto" hangingPunct="1">
              <a:spcAft>
                <a:spcPts val="0"/>
              </a:spcAft>
              <a:buFont typeface="Arial" pitchFamily="34" charset="0"/>
              <a:buChar char="•"/>
              <a:defRPr/>
            </a:pPr>
            <a:r>
              <a:rPr lang="en-US" sz="1100" dirty="0" smtClean="0"/>
              <a:t>As with Brand Equity, many financial institutions gain consumer confidence and investor opportunities through their choice in management</a:t>
            </a:r>
          </a:p>
          <a:p>
            <a:pPr eaLnBrk="1" fontAlgn="auto" hangingPunct="1">
              <a:spcAft>
                <a:spcPts val="0"/>
              </a:spcAft>
              <a:buFont typeface="Arial" pitchFamily="34" charset="0"/>
              <a:buChar char="•"/>
              <a:defRPr/>
            </a:pPr>
            <a:r>
              <a:rPr lang="en-US" sz="1100" dirty="0" smtClean="0"/>
              <a:t>Over the past few months there has been a lot of focus on financial  institutions’ management, some positive some negative.  </a:t>
            </a:r>
          </a:p>
          <a:p>
            <a:pPr eaLnBrk="1" fontAlgn="auto" hangingPunct="1">
              <a:spcAft>
                <a:spcPts val="0"/>
              </a:spcAft>
              <a:buFont typeface="Arial" pitchFamily="34" charset="0"/>
              <a:buChar char="•"/>
              <a:defRPr/>
            </a:pPr>
            <a:r>
              <a:rPr lang="en-US" sz="1100" dirty="0" smtClean="0"/>
              <a:t>When financial institutions fire management they face 2 potentially negative backlashes that negatively impact their consumer and investor confidence:</a:t>
            </a:r>
          </a:p>
          <a:p>
            <a:pPr lvl="1" eaLnBrk="1" fontAlgn="auto" hangingPunct="1">
              <a:spcAft>
                <a:spcPts val="0"/>
              </a:spcAft>
              <a:buFont typeface="Arial" pitchFamily="34" charset="0"/>
              <a:buChar char="–"/>
              <a:defRPr/>
            </a:pPr>
            <a:r>
              <a:rPr lang="en-US" sz="1100" dirty="0" smtClean="0"/>
              <a:t>High profile management is let go</a:t>
            </a:r>
          </a:p>
          <a:p>
            <a:pPr lvl="1" eaLnBrk="1" fontAlgn="auto" hangingPunct="1">
              <a:spcAft>
                <a:spcPts val="0"/>
              </a:spcAft>
              <a:buFont typeface="Arial" pitchFamily="34" charset="0"/>
              <a:buChar char="–"/>
              <a:defRPr/>
            </a:pPr>
            <a:r>
              <a:rPr lang="en-US" sz="1100" dirty="0" smtClean="0"/>
              <a:t>Management has performed poorly and let go with a large severance package</a:t>
            </a:r>
          </a:p>
          <a:p>
            <a:pPr eaLnBrk="1" fontAlgn="auto" hangingPunct="1">
              <a:spcAft>
                <a:spcPts val="0"/>
              </a:spcAft>
              <a:buFont typeface="Arial" pitchFamily="34" charset="0"/>
              <a:buChar char="•"/>
              <a:defRPr/>
            </a:pPr>
            <a:endParaRPr lang="en-US" sz="1100" dirty="0" smtClean="0"/>
          </a:p>
        </p:txBody>
      </p:sp>
      <p:graphicFrame>
        <p:nvGraphicFramePr>
          <p:cNvPr id="8" name="Content Placeholder 7"/>
          <p:cNvGraphicFramePr>
            <a:graphicFrameLocks noGrp="1"/>
          </p:cNvGraphicFramePr>
          <p:nvPr>
            <p:ph sz="quarter" idx="15"/>
          </p:nvPr>
        </p:nvGraphicFramePr>
        <p:xfrm>
          <a:off x="228600" y="3962400"/>
          <a:ext cx="4038600" cy="225806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Low Probability</a:t>
                      </a:r>
                      <a:r>
                        <a:rPr lang="en-US" sz="1800" baseline="0" dirty="0" smtClean="0"/>
                        <a:t> of Firing Management </a:t>
                      </a:r>
                      <a:r>
                        <a:rPr lang="en-US" sz="1800" dirty="0" smtClean="0"/>
                        <a:t>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14355" name="TextBox 14"/>
          <p:cNvSpPr txBox="1">
            <a:spLocks noChangeArrowheads="1"/>
          </p:cNvSpPr>
          <p:nvPr/>
        </p:nvSpPr>
        <p:spPr bwMode="auto">
          <a:xfrm>
            <a:off x="381000" y="187325"/>
            <a:ext cx="7924800" cy="615950"/>
          </a:xfrm>
          <a:prstGeom prst="rect">
            <a:avLst/>
          </a:prstGeom>
          <a:noFill/>
          <a:ln w="9525">
            <a:noFill/>
            <a:miter lim="800000"/>
            <a:headEnd/>
            <a:tailEnd/>
          </a:ln>
        </p:spPr>
        <p:txBody>
          <a:bodyPr>
            <a:spAutoFit/>
          </a:bodyPr>
          <a:lstStyle/>
          <a:p>
            <a:r>
              <a:rPr lang="en-US" sz="1700" b="1">
                <a:solidFill>
                  <a:srgbClr val="FFC000"/>
                </a:solidFill>
                <a:latin typeface="Calibri" pitchFamily="34" charset="0"/>
              </a:rPr>
              <a:t>Firing management can cause different results for their investors, either indicating a good shakeup and future potential or concern over the health of the company</a:t>
            </a:r>
          </a:p>
        </p:txBody>
      </p:sp>
      <p:sp>
        <p:nvSpPr>
          <p:cNvPr id="16" name="TextBox 15"/>
          <p:cNvSpPr txBox="1"/>
          <p:nvPr/>
        </p:nvSpPr>
        <p:spPr>
          <a:xfrm>
            <a:off x="228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NOTABLE FIRED MANAGEMENT</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22" name="TextBox 21"/>
          <p:cNvSpPr txBox="1"/>
          <p:nvPr/>
        </p:nvSpPr>
        <p:spPr>
          <a:xfrm rot="5400000">
            <a:off x="6861969" y="2139156"/>
            <a:ext cx="4038600" cy="369888"/>
          </a:xfrm>
          <a:prstGeom prst="rect">
            <a:avLst/>
          </a:prstGeom>
          <a:noFill/>
        </p:spPr>
        <p:txBody>
          <a:bodyPr>
            <a:spAutoFit/>
          </a:bodyPr>
          <a:lstStyle/>
          <a:p>
            <a:pPr fontAlgn="auto">
              <a:spcBef>
                <a:spcPts val="0"/>
              </a:spcBef>
              <a:spcAft>
                <a:spcPts val="0"/>
              </a:spcAft>
              <a:defRPr/>
            </a:pPr>
            <a:r>
              <a:rPr lang="en-US" b="1" dirty="0">
                <a:solidFill>
                  <a:schemeClr val="tx1">
                    <a:lumMod val="95000"/>
                    <a:lumOff val="5000"/>
                  </a:schemeClr>
                </a:solidFill>
                <a:latin typeface="+mn-lt"/>
                <a:cs typeface="+mn-cs"/>
              </a:rPr>
              <a:t>FIRE MANAGEMENT</a:t>
            </a:r>
          </a:p>
        </p:txBody>
      </p:sp>
      <p:sp>
        <p:nvSpPr>
          <p:cNvPr id="20" name="Up Arrow 19"/>
          <p:cNvSpPr/>
          <p:nvPr/>
        </p:nvSpPr>
        <p:spPr>
          <a:xfrm rot="10800000" flipV="1">
            <a:off x="3048000" y="51816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4364" name="TextBox 20"/>
          <p:cNvSpPr txBox="1">
            <a:spLocks noChangeArrowheads="1"/>
          </p:cNvSpPr>
          <p:nvPr/>
        </p:nvSpPr>
        <p:spPr bwMode="auto">
          <a:xfrm>
            <a:off x="4419600" y="4038600"/>
            <a:ext cx="4038600" cy="646331"/>
          </a:xfrm>
          <a:prstGeom prst="rect">
            <a:avLst/>
          </a:prstGeom>
          <a:noFill/>
          <a:ln w="9525">
            <a:noFill/>
            <a:miter lim="800000"/>
            <a:headEnd/>
            <a:tailEnd/>
          </a:ln>
        </p:spPr>
        <p:txBody>
          <a:bodyPr>
            <a:spAutoFit/>
          </a:bodyPr>
          <a:lstStyle/>
          <a:p>
            <a:r>
              <a:rPr lang="en-US" sz="1200" dirty="0">
                <a:latin typeface="Calibri" pitchFamily="34" charset="0"/>
              </a:rPr>
              <a:t>Lehman Brothers fired its CFO and COO in June, 2008 days after disclosing a $3 billion quarterly loss and announcing it needed to raise $6 billion more equity</a:t>
            </a:r>
          </a:p>
        </p:txBody>
      </p:sp>
      <p:sp>
        <p:nvSpPr>
          <p:cNvPr id="15" name="Up Arrow 14"/>
          <p:cNvSpPr/>
          <p:nvPr/>
        </p:nvSpPr>
        <p:spPr>
          <a:xfrm>
            <a:off x="3048000" y="57150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2895600" y="46482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3" name="Up Arrow 22"/>
          <p:cNvSpPr/>
          <p:nvPr/>
        </p:nvSpPr>
        <p:spPr>
          <a:xfrm>
            <a:off x="3276600" y="46482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14374" name="Content Placeholder 3"/>
          <p:cNvSpPr>
            <a:spLocks noGrp="1"/>
          </p:cNvSpPr>
          <p:nvPr>
            <p:ph sz="quarter" idx="15"/>
          </p:nvPr>
        </p:nvSpPr>
        <p:spPr>
          <a:xfrm>
            <a:off x="228600" y="1447800"/>
            <a:ext cx="4038600" cy="1981200"/>
          </a:xfrm>
        </p:spPr>
        <p:txBody>
          <a:bodyPr/>
          <a:lstStyle/>
          <a:p>
            <a:pPr eaLnBrk="1" hangingPunct="1"/>
            <a:r>
              <a:rPr lang="en-US" smtClean="0"/>
              <a:t>Merrill Lynch CEO Stanley O’Neil</a:t>
            </a:r>
          </a:p>
          <a:p>
            <a:pPr eaLnBrk="1" hangingPunct="1"/>
            <a:r>
              <a:rPr lang="en-US" smtClean="0"/>
              <a:t>Citigroup CEO Chuck Prince</a:t>
            </a:r>
          </a:p>
          <a:p>
            <a:pPr eaLnBrk="1" hangingPunct="1"/>
            <a:r>
              <a:rPr lang="en-US" smtClean="0"/>
              <a:t>Morgan Stanley President Zoe Cruz</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5" name="Content Placeholder 3"/>
          <p:cNvSpPr>
            <a:spLocks noGrp="1"/>
          </p:cNvSpPr>
          <p:nvPr>
            <p:ph sz="quarter" idx="4294967295"/>
          </p:nvPr>
        </p:nvSpPr>
        <p:spPr>
          <a:xfrm>
            <a:off x="4419600" y="1524000"/>
            <a:ext cx="4038600" cy="1981200"/>
          </a:xfrm>
        </p:spPr>
        <p:txBody>
          <a:bodyPr/>
          <a:lstStyle/>
          <a:p>
            <a:pPr eaLnBrk="1" hangingPunct="1"/>
            <a:r>
              <a:rPr lang="en-US" sz="1200" dirty="0" smtClean="0"/>
              <a:t>Banks with higher leverage have borrowed other’s assets to capitalize on expected investment returns</a:t>
            </a:r>
          </a:p>
          <a:p>
            <a:pPr eaLnBrk="1" hangingPunct="1"/>
            <a:r>
              <a:rPr lang="en-US" sz="1200" dirty="0" smtClean="0"/>
              <a:t>If these investments do not provide the expected returns, it can cause major losses </a:t>
            </a:r>
          </a:p>
          <a:p>
            <a:pPr eaLnBrk="1" hangingPunct="1"/>
            <a:r>
              <a:rPr lang="en-US" sz="1200" dirty="0" smtClean="0"/>
              <a:t>There has been much debate about how much a bank should be able to speculate and take risks, due to the consequences seen in the recent crisis</a:t>
            </a:r>
          </a:p>
        </p:txBody>
      </p:sp>
      <p:graphicFrame>
        <p:nvGraphicFramePr>
          <p:cNvPr id="8" name="Content Placeholder 7"/>
          <p:cNvGraphicFramePr>
            <a:graphicFrameLocks noGrp="1"/>
          </p:cNvGraphicFramePr>
          <p:nvPr>
            <p:ph sz="quarter" idx="4294967295"/>
          </p:nvPr>
        </p:nvGraphicFramePr>
        <p:xfrm>
          <a:off x="228600" y="3962400"/>
          <a:ext cx="4038600" cy="2133600"/>
        </p:xfrm>
        <a:graphic>
          <a:graphicData uri="http://schemas.openxmlformats.org/drawingml/2006/table">
            <a:tbl>
              <a:tblPr/>
              <a:tblGrid>
                <a:gridCol w="2019300"/>
                <a:gridCol w="2019300"/>
              </a:tblGrid>
              <a:tr h="53340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Leverage Impact</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Bankruptcy Risk</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Shareholder Happiness</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Cost</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bl>
          </a:graphicData>
        </a:graphic>
      </p:graphicFrame>
      <p:sp>
        <p:nvSpPr>
          <p:cNvPr id="59412" name="TextBox 14"/>
          <p:cNvSpPr txBox="1">
            <a:spLocks noChangeArrowheads="1"/>
          </p:cNvSpPr>
          <p:nvPr/>
        </p:nvSpPr>
        <p:spPr bwMode="auto">
          <a:xfrm>
            <a:off x="381000" y="187325"/>
            <a:ext cx="7924800" cy="641350"/>
          </a:xfrm>
          <a:prstGeom prst="rect">
            <a:avLst/>
          </a:prstGeom>
          <a:noFill/>
          <a:ln w="9525">
            <a:noFill/>
            <a:miter lim="800000"/>
            <a:headEnd/>
            <a:tailEnd/>
          </a:ln>
        </p:spPr>
        <p:txBody>
          <a:bodyPr>
            <a:spAutoFit/>
          </a:bodyPr>
          <a:lstStyle/>
          <a:p>
            <a:r>
              <a:rPr lang="en-US" b="1">
                <a:solidFill>
                  <a:srgbClr val="FFC000"/>
                </a:solidFill>
                <a:latin typeface="Calibri" pitchFamily="34" charset="0"/>
              </a:rPr>
              <a:t>A higher leverage provides the possibility of higher returns contributing to shareholder happiness, yet is highly correlated to bankruptcy risk</a:t>
            </a:r>
          </a:p>
        </p:txBody>
      </p:sp>
      <p:sp>
        <p:nvSpPr>
          <p:cNvPr id="16" name="TextBox 15"/>
          <p:cNvSpPr txBox="1"/>
          <p:nvPr/>
        </p:nvSpPr>
        <p:spPr>
          <a:xfrm>
            <a:off x="228600" y="1066800"/>
            <a:ext cx="4038600" cy="276225"/>
          </a:xfrm>
          <a:prstGeom prst="rect">
            <a:avLst/>
          </a:prstGeom>
          <a:noFill/>
        </p:spPr>
        <p:txBody>
          <a:bodyPr>
            <a:spAutoFit/>
          </a:bodyPr>
          <a:lstStyle/>
          <a:p>
            <a:r>
              <a:rPr lang="en-US" sz="1200" b="1">
                <a:solidFill>
                  <a:srgbClr val="0D0D0D"/>
                </a:solidFill>
                <a:latin typeface="Calibri" pitchFamily="34" charset="0"/>
              </a:rPr>
              <a:t>LEVERAGE CALCULATED AS ASSETS/EQUITY</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59417" name="TextBox 20"/>
          <p:cNvSpPr txBox="1">
            <a:spLocks noChangeArrowheads="1"/>
          </p:cNvSpPr>
          <p:nvPr/>
        </p:nvSpPr>
        <p:spPr bwMode="auto">
          <a:xfrm>
            <a:off x="4419600" y="4038600"/>
            <a:ext cx="4038600" cy="1938992"/>
          </a:xfrm>
          <a:prstGeom prst="rect">
            <a:avLst/>
          </a:prstGeom>
          <a:noFill/>
          <a:ln w="9525">
            <a:noFill/>
            <a:miter lim="800000"/>
            <a:headEnd/>
            <a:tailEnd/>
          </a:ln>
        </p:spPr>
        <p:txBody>
          <a:bodyPr>
            <a:spAutoFit/>
          </a:bodyPr>
          <a:lstStyle/>
          <a:p>
            <a:r>
              <a:rPr lang="en-US" sz="1200" dirty="0">
                <a:latin typeface="+mj-lt"/>
              </a:rPr>
              <a:t>Being over levered has tied to bankruptcy:</a:t>
            </a:r>
          </a:p>
          <a:p>
            <a:pPr lvl="1"/>
            <a:endParaRPr lang="en-US" sz="1200" dirty="0" smtClean="0">
              <a:latin typeface="+mj-lt"/>
            </a:endParaRPr>
          </a:p>
          <a:p>
            <a:pPr lvl="1"/>
            <a:r>
              <a:rPr lang="en-US" sz="1200" dirty="0" smtClean="0">
                <a:latin typeface="+mj-lt"/>
              </a:rPr>
              <a:t>Bear Sterns = 34</a:t>
            </a:r>
            <a:endParaRPr lang="en-US" sz="1200" dirty="0">
              <a:latin typeface="+mj-lt"/>
            </a:endParaRPr>
          </a:p>
          <a:p>
            <a:pPr lvl="1"/>
            <a:r>
              <a:rPr lang="en-US" sz="1200" dirty="0" smtClean="0">
                <a:latin typeface="+mj-lt"/>
              </a:rPr>
              <a:t>Lehman = 31</a:t>
            </a:r>
            <a:endParaRPr lang="en-US" sz="1200" dirty="0">
              <a:latin typeface="+mj-lt"/>
            </a:endParaRPr>
          </a:p>
          <a:p>
            <a:pPr lvl="1"/>
            <a:endParaRPr lang="en-US" sz="1200" dirty="0">
              <a:latin typeface="+mj-lt"/>
            </a:endParaRPr>
          </a:p>
          <a:p>
            <a:pPr lvl="1"/>
            <a:r>
              <a:rPr lang="en-US" sz="1200" dirty="0">
                <a:latin typeface="+mj-lt"/>
              </a:rPr>
              <a:t>Some leverage has provided (relatively) decent performance</a:t>
            </a:r>
            <a:r>
              <a:rPr lang="en-US" sz="1200" dirty="0" smtClean="0">
                <a:latin typeface="+mj-lt"/>
              </a:rPr>
              <a:t>:</a:t>
            </a:r>
          </a:p>
          <a:p>
            <a:pPr lvl="1"/>
            <a:endParaRPr lang="en-US" sz="1200" dirty="0">
              <a:latin typeface="+mj-lt"/>
            </a:endParaRPr>
          </a:p>
          <a:p>
            <a:pPr lvl="1"/>
            <a:r>
              <a:rPr lang="en-US" sz="1200" dirty="0">
                <a:latin typeface="+mj-lt"/>
              </a:rPr>
              <a:t>Goldman </a:t>
            </a:r>
            <a:r>
              <a:rPr lang="en-US" sz="1200" dirty="0" smtClean="0">
                <a:latin typeface="+mj-lt"/>
              </a:rPr>
              <a:t>Sachs = 24</a:t>
            </a:r>
            <a:endParaRPr lang="en-US" sz="1200" dirty="0">
              <a:latin typeface="+mj-lt"/>
            </a:endParaRPr>
          </a:p>
          <a:p>
            <a:pPr lvl="1"/>
            <a:r>
              <a:rPr lang="en-US" sz="1200" dirty="0">
                <a:latin typeface="+mj-lt"/>
              </a:rPr>
              <a:t>J.P. </a:t>
            </a:r>
            <a:r>
              <a:rPr lang="en-US" sz="1200" dirty="0" smtClean="0">
                <a:latin typeface="+mj-lt"/>
              </a:rPr>
              <a:t>Morgan = 16</a:t>
            </a:r>
            <a:endParaRPr lang="en-US" sz="1200" dirty="0">
              <a:latin typeface="+mj-lt"/>
            </a:endParaRPr>
          </a:p>
        </p:txBody>
      </p:sp>
      <p:sp>
        <p:nvSpPr>
          <p:cNvPr id="22" name="TextBox 21"/>
          <p:cNvSpPr txBox="1"/>
          <p:nvPr/>
        </p:nvSpPr>
        <p:spPr>
          <a:xfrm rot="5400000">
            <a:off x="6863557" y="2140743"/>
            <a:ext cx="4038600" cy="366713"/>
          </a:xfrm>
          <a:prstGeom prst="rect">
            <a:avLst/>
          </a:prstGeom>
          <a:noFill/>
        </p:spPr>
        <p:txBody>
          <a:bodyPr>
            <a:spAutoFit/>
          </a:bodyPr>
          <a:lstStyle/>
          <a:p>
            <a:r>
              <a:rPr lang="en-US" b="1">
                <a:solidFill>
                  <a:srgbClr val="0D0D0D"/>
                </a:solidFill>
                <a:latin typeface="Calibri" pitchFamily="34" charset="0"/>
              </a:rPr>
              <a:t>LEVERAGE</a:t>
            </a:r>
          </a:p>
        </p:txBody>
      </p:sp>
      <p:sp>
        <p:nvSpPr>
          <p:cNvPr id="20" name="Up Arrow 19"/>
          <p:cNvSpPr/>
          <p:nvPr/>
        </p:nvSpPr>
        <p:spPr>
          <a:xfrm flipV="1">
            <a:off x="3048000" y="51054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3048000" y="56388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3" name="Up Arrow 22"/>
          <p:cNvSpPr/>
          <p:nvPr/>
        </p:nvSpPr>
        <p:spPr>
          <a:xfrm>
            <a:off x="3068638" y="4529137"/>
            <a:ext cx="380999"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US"/>
          </a:p>
        </p:txBody>
      </p:sp>
      <p:graphicFrame>
        <p:nvGraphicFramePr>
          <p:cNvPr id="15" name="Chart Placeholder 20"/>
          <p:cNvGraphicFramePr>
            <a:graphicFrameLocks/>
          </p:cNvGraphicFramePr>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3" name="Content Placeholder 3"/>
          <p:cNvSpPr>
            <a:spLocks noGrp="1"/>
          </p:cNvSpPr>
          <p:nvPr>
            <p:ph sz="quarter" idx="4294967295"/>
          </p:nvPr>
        </p:nvSpPr>
        <p:spPr>
          <a:xfrm>
            <a:off x="4419600" y="1524000"/>
            <a:ext cx="4038600" cy="1981200"/>
          </a:xfrm>
        </p:spPr>
        <p:txBody>
          <a:bodyPr/>
          <a:lstStyle/>
          <a:p>
            <a:pPr eaLnBrk="1" hangingPunct="1"/>
            <a:r>
              <a:rPr lang="en-US" sz="1200" dirty="0" smtClean="0"/>
              <a:t>External Investments have helped to rally stock prices when those </a:t>
            </a:r>
            <a:r>
              <a:rPr lang="en-US" sz="1200" dirty="0" err="1" smtClean="0"/>
              <a:t>investmenst</a:t>
            </a:r>
            <a:r>
              <a:rPr lang="en-US" sz="1200" dirty="0" smtClean="0"/>
              <a:t> are large amounts that indicate backing from well respected individuals or groups </a:t>
            </a:r>
          </a:p>
          <a:p>
            <a:pPr eaLnBrk="1" hangingPunct="1"/>
            <a:r>
              <a:rPr lang="en-US" sz="1200" dirty="0" smtClean="0"/>
              <a:t>This injection of cash helps to keep the company in operations, and keeps shareholders relatively happy</a:t>
            </a:r>
          </a:p>
          <a:p>
            <a:pPr eaLnBrk="1" hangingPunct="1"/>
            <a:r>
              <a:rPr lang="en-US" sz="1200" dirty="0" smtClean="0"/>
              <a:t>When the investor is the United States government shareholders are unhappy due to the imposed restrictions which curb profitability </a:t>
            </a:r>
          </a:p>
        </p:txBody>
      </p:sp>
      <p:graphicFrame>
        <p:nvGraphicFramePr>
          <p:cNvPr id="8" name="Content Placeholder 7"/>
          <p:cNvGraphicFramePr>
            <a:graphicFrameLocks noGrp="1"/>
          </p:cNvGraphicFramePr>
          <p:nvPr>
            <p:ph sz="quarter" idx="4294967295"/>
          </p:nvPr>
        </p:nvGraphicFramePr>
        <p:xfrm>
          <a:off x="228600" y="3962400"/>
          <a:ext cx="4038600" cy="2133600"/>
        </p:xfrm>
        <a:graphic>
          <a:graphicData uri="http://schemas.openxmlformats.org/drawingml/2006/table">
            <a:tbl>
              <a:tblPr/>
              <a:tblGrid>
                <a:gridCol w="2019300"/>
                <a:gridCol w="2019300"/>
              </a:tblGrid>
              <a:tr h="53340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Leverage Impact</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en-US"/>
                    </a:p>
                  </a:txBody>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Bankruptcy Risk</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Shareholder Happiness</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cs typeface="Arial" charset="0"/>
                        </a:rPr>
                        <a:t>Cost</a:t>
                      </a:r>
                    </a:p>
                  </a:txBody>
                  <a:tcPr anchor="ct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rgbClr val="F2F2F2"/>
                      </a:solidFill>
                      <a:prstDash val="solid"/>
                      <a:round/>
                      <a:headEnd type="none" w="med" len="med"/>
                      <a:tailEnd type="none" w="med" len="med"/>
                    </a:lnL>
                    <a:lnR w="12700" cap="flat" cmpd="sng" algn="ctr">
                      <a:solidFill>
                        <a:srgbClr val="F2F2F2"/>
                      </a:solidFill>
                      <a:prstDash val="solid"/>
                      <a:round/>
                      <a:headEnd type="none" w="med" len="med"/>
                      <a:tailEnd type="none" w="med" len="med"/>
                    </a:lnR>
                    <a:lnT w="12700" cap="flat" cmpd="sng" algn="ctr">
                      <a:solidFill>
                        <a:srgbClr val="F2F2F2"/>
                      </a:solidFill>
                      <a:prstDash val="solid"/>
                      <a:round/>
                      <a:headEnd type="none" w="med" len="med"/>
                      <a:tailEnd type="none" w="med" len="med"/>
                    </a:lnT>
                    <a:lnB w="12700" cap="flat" cmpd="sng" algn="ctr">
                      <a:solidFill>
                        <a:srgbClr val="F2F2F2"/>
                      </a:solidFill>
                      <a:prstDash val="solid"/>
                      <a:round/>
                      <a:headEnd type="none" w="med" len="med"/>
                      <a:tailEnd type="none" w="med" len="med"/>
                    </a:lnB>
                    <a:lnTlToBr>
                      <a:noFill/>
                    </a:lnTlToBr>
                    <a:lnBlToTr>
                      <a:noFill/>
                    </a:lnBlToTr>
                    <a:solidFill>
                      <a:srgbClr val="C4BD97"/>
                    </a:solidFill>
                  </a:tcPr>
                </a:tc>
              </a:tr>
            </a:tbl>
          </a:graphicData>
        </a:graphic>
      </p:graphicFrame>
      <p:sp>
        <p:nvSpPr>
          <p:cNvPr id="61460" name="TextBox 14"/>
          <p:cNvSpPr txBox="1">
            <a:spLocks noChangeArrowheads="1"/>
          </p:cNvSpPr>
          <p:nvPr/>
        </p:nvSpPr>
        <p:spPr bwMode="auto">
          <a:xfrm>
            <a:off x="381000" y="187325"/>
            <a:ext cx="7924800" cy="641350"/>
          </a:xfrm>
          <a:prstGeom prst="rect">
            <a:avLst/>
          </a:prstGeom>
          <a:noFill/>
          <a:ln w="9525">
            <a:noFill/>
            <a:miter lim="800000"/>
            <a:headEnd/>
            <a:tailEnd/>
          </a:ln>
        </p:spPr>
        <p:txBody>
          <a:bodyPr>
            <a:spAutoFit/>
          </a:bodyPr>
          <a:lstStyle/>
          <a:p>
            <a:r>
              <a:rPr lang="en-US" b="1" dirty="0">
                <a:solidFill>
                  <a:srgbClr val="FFC000"/>
                </a:solidFill>
                <a:latin typeface="Calibri" pitchFamily="34" charset="0"/>
              </a:rPr>
              <a:t>External Investments reduce bankruptcy risk, but vary in effect to shareholder </a:t>
            </a:r>
            <a:r>
              <a:rPr lang="en-US" b="1" dirty="0" smtClean="0">
                <a:solidFill>
                  <a:srgbClr val="FFC000"/>
                </a:solidFill>
                <a:latin typeface="Calibri" pitchFamily="34" charset="0"/>
              </a:rPr>
              <a:t>happiness</a:t>
            </a:r>
            <a:endParaRPr lang="en-US" dirty="0">
              <a:latin typeface="Calibri" pitchFamily="34" charset="0"/>
            </a:endParaRPr>
          </a:p>
        </p:txBody>
      </p:sp>
      <p:sp>
        <p:nvSpPr>
          <p:cNvPr id="16" name="TextBox 15"/>
          <p:cNvSpPr txBox="1"/>
          <p:nvPr/>
        </p:nvSpPr>
        <p:spPr>
          <a:xfrm>
            <a:off x="228600" y="1066800"/>
            <a:ext cx="4038600" cy="276225"/>
          </a:xfrm>
          <a:prstGeom prst="rect">
            <a:avLst/>
          </a:prstGeom>
          <a:noFill/>
        </p:spPr>
        <p:txBody>
          <a:bodyPr>
            <a:spAutoFit/>
          </a:bodyPr>
          <a:lstStyle/>
          <a:p>
            <a:r>
              <a:rPr lang="en-US" sz="1200" b="1">
                <a:solidFill>
                  <a:srgbClr val="0D0D0D"/>
                </a:solidFill>
                <a:latin typeface="Calibri" pitchFamily="34" charset="0"/>
              </a:rPr>
              <a:t>External Investors</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61465" name="TextBox 20"/>
          <p:cNvSpPr txBox="1">
            <a:spLocks noChangeArrowheads="1"/>
          </p:cNvSpPr>
          <p:nvPr/>
        </p:nvSpPr>
        <p:spPr bwMode="auto">
          <a:xfrm>
            <a:off x="4419600" y="4038600"/>
            <a:ext cx="4038600" cy="1938992"/>
          </a:xfrm>
          <a:prstGeom prst="rect">
            <a:avLst/>
          </a:prstGeom>
          <a:noFill/>
          <a:ln w="9525">
            <a:noFill/>
            <a:miter lim="800000"/>
            <a:headEnd/>
            <a:tailEnd/>
          </a:ln>
        </p:spPr>
        <p:txBody>
          <a:bodyPr>
            <a:spAutoFit/>
          </a:bodyPr>
          <a:lstStyle/>
          <a:p>
            <a:r>
              <a:rPr lang="en-US" sz="1200" dirty="0">
                <a:latin typeface="Calibri" pitchFamily="34" charset="0"/>
              </a:rPr>
              <a:t>Well liked external investors have helped to rally stock prices:</a:t>
            </a:r>
          </a:p>
          <a:p>
            <a:pPr lvl="1"/>
            <a:endParaRPr lang="en-US" sz="1200" dirty="0" smtClean="0">
              <a:latin typeface="Calibri" pitchFamily="34" charset="0"/>
            </a:endParaRPr>
          </a:p>
          <a:p>
            <a:pPr lvl="1"/>
            <a:r>
              <a:rPr lang="en-US" sz="1200" dirty="0" smtClean="0">
                <a:latin typeface="Calibri" pitchFamily="34" charset="0"/>
              </a:rPr>
              <a:t>“Berkshire </a:t>
            </a:r>
            <a:r>
              <a:rPr lang="en-US" sz="1200" dirty="0">
                <a:latin typeface="Calibri" pitchFamily="34" charset="0"/>
              </a:rPr>
              <a:t>Hathaway’s $5 billion investment in Goldman Sachs boosted the stock price as well as investor </a:t>
            </a:r>
            <a:r>
              <a:rPr lang="en-US" sz="1200" dirty="0" smtClean="0">
                <a:latin typeface="Calibri" pitchFamily="34" charset="0"/>
              </a:rPr>
              <a:t>confidence.”</a:t>
            </a:r>
            <a:endParaRPr lang="en-US" sz="1200" dirty="0">
              <a:latin typeface="Calibri" pitchFamily="34" charset="0"/>
            </a:endParaRPr>
          </a:p>
          <a:p>
            <a:pPr lvl="1"/>
            <a:endParaRPr lang="en-US" sz="1200" dirty="0">
              <a:latin typeface="Calibri" pitchFamily="34" charset="0"/>
            </a:endParaRPr>
          </a:p>
          <a:p>
            <a:r>
              <a:rPr lang="en-US" sz="1200" dirty="0">
                <a:latin typeface="Calibri" pitchFamily="34" charset="0"/>
              </a:rPr>
              <a:t>When the government invests in a company, it has an adverse effect on stock price</a:t>
            </a:r>
            <a:r>
              <a:rPr lang="en-US" sz="1200" dirty="0" smtClean="0">
                <a:latin typeface="Calibri" pitchFamily="34" charset="0"/>
              </a:rPr>
              <a:t>:</a:t>
            </a:r>
          </a:p>
          <a:p>
            <a:endParaRPr lang="en-US" sz="1200" dirty="0">
              <a:latin typeface="Calibri" pitchFamily="34" charset="0"/>
            </a:endParaRPr>
          </a:p>
          <a:p>
            <a:pPr lvl="1"/>
            <a:r>
              <a:rPr lang="en-US" sz="1200" dirty="0">
                <a:latin typeface="Calibri" pitchFamily="34" charset="0"/>
              </a:rPr>
              <a:t>            Merrill Lynch’s stock price dropped ~$4/share</a:t>
            </a:r>
          </a:p>
        </p:txBody>
      </p:sp>
      <p:sp>
        <p:nvSpPr>
          <p:cNvPr id="22" name="TextBox 21"/>
          <p:cNvSpPr txBox="1"/>
          <p:nvPr/>
        </p:nvSpPr>
        <p:spPr>
          <a:xfrm rot="5400000">
            <a:off x="6863557" y="2140743"/>
            <a:ext cx="4038600" cy="366713"/>
          </a:xfrm>
          <a:prstGeom prst="rect">
            <a:avLst/>
          </a:prstGeom>
          <a:noFill/>
        </p:spPr>
        <p:txBody>
          <a:bodyPr>
            <a:spAutoFit/>
          </a:bodyPr>
          <a:lstStyle/>
          <a:p>
            <a:r>
              <a:rPr lang="en-US" b="1">
                <a:solidFill>
                  <a:srgbClr val="0D0D0D"/>
                </a:solidFill>
                <a:latin typeface="Calibri" pitchFamily="34" charset="0"/>
              </a:rPr>
              <a:t>EXTERNAL INVESTMENT</a:t>
            </a:r>
          </a:p>
        </p:txBody>
      </p:sp>
      <p:sp>
        <p:nvSpPr>
          <p:cNvPr id="20" name="Up Arrow 19"/>
          <p:cNvSpPr/>
          <p:nvPr/>
        </p:nvSpPr>
        <p:spPr>
          <a:xfrm rot="10800000" flipV="1">
            <a:off x="2857500" y="51054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3048000" y="56388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grpSp>
        <p:nvGrpSpPr>
          <p:cNvPr id="2" name="Up Arrow 20"/>
          <p:cNvGrpSpPr>
            <a:grpSpLocks/>
          </p:cNvGrpSpPr>
          <p:nvPr/>
        </p:nvGrpSpPr>
        <p:grpSpPr bwMode="auto">
          <a:xfrm>
            <a:off x="2994025" y="4543425"/>
            <a:ext cx="498475" cy="536575"/>
            <a:chOff x="1786" y="2907"/>
            <a:chExt cx="314" cy="338"/>
          </a:xfrm>
        </p:grpSpPr>
        <p:pic>
          <p:nvPicPr>
            <p:cNvPr id="61477" name="Up Arrow 20"/>
            <p:cNvPicPr>
              <a:picLocks noChangeArrowheads="1"/>
            </p:cNvPicPr>
            <p:nvPr/>
          </p:nvPicPr>
          <p:blipFill>
            <a:blip r:embed="rId3"/>
            <a:srcRect/>
            <a:stretch>
              <a:fillRect/>
            </a:stretch>
          </p:blipFill>
          <p:spPr bwMode="auto">
            <a:xfrm>
              <a:off x="1786" y="2907"/>
              <a:ext cx="314" cy="338"/>
            </a:xfrm>
            <a:prstGeom prst="rect">
              <a:avLst/>
            </a:prstGeom>
            <a:noFill/>
          </p:spPr>
        </p:pic>
        <p:sp>
          <p:nvSpPr>
            <p:cNvPr id="61478" name="Text Box 38"/>
            <p:cNvSpPr txBox="1">
              <a:spLocks noChangeArrowheads="1"/>
            </p:cNvSpPr>
            <p:nvPr/>
          </p:nvSpPr>
          <p:spPr bwMode="auto">
            <a:xfrm rot="10800000">
              <a:off x="1884" y="2928"/>
              <a:ext cx="120" cy="212"/>
            </a:xfrm>
            <a:prstGeom prst="rect">
              <a:avLst/>
            </a:prstGeom>
            <a:noFill/>
            <a:ln w="9525">
              <a:noFill/>
              <a:miter lim="800000"/>
              <a:headEnd/>
              <a:tailEnd/>
            </a:ln>
          </p:spPr>
          <p:txBody>
            <a:bodyPr rot="10800000" anchor="ctr"/>
            <a:lstStyle/>
            <a:p>
              <a:pPr algn="ctr"/>
              <a:endParaRPr lang="en-US">
                <a:solidFill>
                  <a:srgbClr val="FFFFFF"/>
                </a:solidFill>
                <a:latin typeface="Calibri" pitchFamily="34" charset="0"/>
              </a:endParaRPr>
            </a:p>
          </p:txBody>
        </p:sp>
      </p:grpSp>
      <p:grpSp>
        <p:nvGrpSpPr>
          <p:cNvPr id="15" name="Up Arrow 14"/>
          <p:cNvGrpSpPr>
            <a:grpSpLocks/>
          </p:cNvGrpSpPr>
          <p:nvPr/>
        </p:nvGrpSpPr>
        <p:grpSpPr bwMode="auto">
          <a:xfrm>
            <a:off x="3197225" y="5080000"/>
            <a:ext cx="498475" cy="536575"/>
            <a:chOff x="1882" y="3195"/>
            <a:chExt cx="314" cy="338"/>
          </a:xfrm>
        </p:grpSpPr>
        <p:pic>
          <p:nvPicPr>
            <p:cNvPr id="61483" name="Up Arrow 14"/>
            <p:cNvPicPr>
              <a:picLocks noChangeArrowheads="1"/>
            </p:cNvPicPr>
            <p:nvPr/>
          </p:nvPicPr>
          <p:blipFill>
            <a:blip r:embed="rId4"/>
            <a:srcRect/>
            <a:stretch>
              <a:fillRect/>
            </a:stretch>
          </p:blipFill>
          <p:spPr bwMode="auto">
            <a:xfrm>
              <a:off x="1882" y="3195"/>
              <a:ext cx="314" cy="338"/>
            </a:xfrm>
            <a:prstGeom prst="rect">
              <a:avLst/>
            </a:prstGeom>
            <a:noFill/>
          </p:spPr>
        </p:pic>
        <p:sp>
          <p:nvSpPr>
            <p:cNvPr id="61484" name="Text Box 44"/>
            <p:cNvSpPr txBox="1">
              <a:spLocks noChangeArrowheads="1"/>
            </p:cNvSpPr>
            <p:nvPr/>
          </p:nvSpPr>
          <p:spPr bwMode="auto">
            <a:xfrm rot="10800000">
              <a:off x="1980" y="3216"/>
              <a:ext cx="120" cy="212"/>
            </a:xfrm>
            <a:prstGeom prst="rect">
              <a:avLst/>
            </a:prstGeom>
            <a:noFill/>
            <a:ln w="9525">
              <a:noFill/>
              <a:miter lim="800000"/>
              <a:headEnd/>
              <a:tailEnd/>
            </a:ln>
          </p:spPr>
          <p:txBody>
            <a:bodyPr rot="10800000" anchor="ctr"/>
            <a:lstStyle/>
            <a:p>
              <a:pPr algn="ctr"/>
              <a:endParaRPr lang="en-US">
                <a:solidFill>
                  <a:srgbClr val="FFFFFF"/>
                </a:solidFill>
                <a:latin typeface="Calibri" pitchFamily="34" charset="0"/>
              </a:endParaRPr>
            </a:p>
          </p:txBody>
        </p:sp>
      </p:grpSp>
      <p:sp>
        <p:nvSpPr>
          <p:cNvPr id="61511" name="Content Placeholder 3"/>
          <p:cNvSpPr>
            <a:spLocks/>
          </p:cNvSpPr>
          <p:nvPr/>
        </p:nvSpPr>
        <p:spPr bwMode="auto">
          <a:xfrm>
            <a:off x="228600" y="1524000"/>
            <a:ext cx="4038600" cy="1981200"/>
          </a:xfrm>
          <a:prstGeom prst="rect">
            <a:avLst/>
          </a:prstGeom>
          <a:noFill/>
          <a:ln w="9525">
            <a:noFill/>
            <a:miter lim="800000"/>
            <a:headEnd/>
            <a:tailEnd/>
          </a:ln>
        </p:spPr>
        <p:txBody>
          <a:bodyPr/>
          <a:lstStyle/>
          <a:p>
            <a:pPr marL="342900" indent="-342900">
              <a:spcBef>
                <a:spcPct val="20000"/>
              </a:spcBef>
              <a:buFont typeface="Arial" charset="0"/>
              <a:buChar char="•"/>
            </a:pPr>
            <a:r>
              <a:rPr lang="en-US" sz="1200" dirty="0">
                <a:latin typeface="Calibri" pitchFamily="34" charset="0"/>
              </a:rPr>
              <a:t>Berkshire Hathaway</a:t>
            </a:r>
          </a:p>
          <a:p>
            <a:pPr marL="342900" indent="-342900">
              <a:spcBef>
                <a:spcPct val="20000"/>
              </a:spcBef>
              <a:buFont typeface="Arial" charset="0"/>
              <a:buChar char="•"/>
            </a:pPr>
            <a:r>
              <a:rPr lang="en-US" sz="1200" dirty="0" err="1">
                <a:latin typeface="Calibri" pitchFamily="34" charset="0"/>
              </a:rPr>
              <a:t>MitsubishiUFJ</a:t>
            </a:r>
            <a:r>
              <a:rPr lang="en-US" sz="1200" dirty="0">
                <a:latin typeface="Calibri" pitchFamily="34" charset="0"/>
              </a:rPr>
              <a:t> Financial Group</a:t>
            </a:r>
          </a:p>
          <a:p>
            <a:pPr marL="342900" indent="-342900">
              <a:spcBef>
                <a:spcPct val="20000"/>
              </a:spcBef>
              <a:buFont typeface="Arial" charset="0"/>
              <a:buChar char="•"/>
            </a:pPr>
            <a:r>
              <a:rPr lang="en-US" sz="1200" dirty="0">
                <a:latin typeface="Calibri" pitchFamily="34" charset="0"/>
              </a:rPr>
              <a:t>Qatar Holding</a:t>
            </a:r>
          </a:p>
          <a:p>
            <a:pPr marL="342900" indent="-342900">
              <a:spcBef>
                <a:spcPct val="20000"/>
              </a:spcBef>
              <a:buFont typeface="Arial" charset="0"/>
              <a:buChar char="•"/>
            </a:pPr>
            <a:r>
              <a:rPr lang="en-US" sz="1200" dirty="0">
                <a:latin typeface="Calibri" pitchFamily="34" charset="0"/>
              </a:rPr>
              <a:t>China Investment Corp, Ltd.</a:t>
            </a:r>
          </a:p>
          <a:p>
            <a:pPr marL="342900" indent="-342900">
              <a:spcBef>
                <a:spcPct val="20000"/>
              </a:spcBef>
              <a:buFont typeface="Arial" charset="0"/>
              <a:buChar char="•"/>
            </a:pPr>
            <a:r>
              <a:rPr lang="en-US" sz="1200" dirty="0">
                <a:latin typeface="Calibri" pitchFamily="34" charset="0"/>
              </a:rPr>
              <a:t>Government of Switzerland, Investment Arm</a:t>
            </a:r>
          </a:p>
          <a:p>
            <a:pPr marL="342900" indent="-342900">
              <a:spcBef>
                <a:spcPct val="20000"/>
              </a:spcBef>
              <a:buFont typeface="Arial" charset="0"/>
              <a:buChar char="•"/>
            </a:pPr>
            <a:r>
              <a:rPr lang="en-US" sz="1200" dirty="0">
                <a:latin typeface="Calibri" pitchFamily="34" charset="0"/>
              </a:rPr>
              <a:t>Government of Singapore, Investment Corp</a:t>
            </a:r>
          </a:p>
          <a:p>
            <a:pPr marL="342900" indent="-342900">
              <a:spcBef>
                <a:spcPct val="20000"/>
              </a:spcBef>
              <a:buFont typeface="Arial" charset="0"/>
              <a:buChar char="•"/>
            </a:pPr>
            <a:r>
              <a:rPr lang="en-US" sz="1200" dirty="0">
                <a:latin typeface="Calibri" pitchFamily="34" charset="0"/>
              </a:rPr>
              <a:t>US Department of the Treasury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We plan to present a brief project overview, followed by a description of our decision variables and the project analysis during the course of this presentation</a:t>
            </a:r>
            <a:endParaRPr lang="en-US" b="1" dirty="0">
              <a:solidFill>
                <a:srgbClr val="FFC000"/>
              </a:solidFill>
              <a:latin typeface="+mj-lt"/>
            </a:endParaRPr>
          </a:p>
        </p:txBody>
      </p:sp>
      <p:graphicFrame>
        <p:nvGraphicFramePr>
          <p:cNvPr id="5" name="Diagram 4"/>
          <p:cNvGraphicFramePr/>
          <p:nvPr/>
        </p:nvGraphicFramePr>
        <p:xfrm>
          <a:off x="1524000" y="1676400"/>
          <a:ext cx="6096000"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AGENDA</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MODEL DEMO</a:t>
            </a:r>
            <a:endParaRPr lang="en-US" b="1" dirty="0">
              <a:solidFill>
                <a:srgbClr val="0D0D0D"/>
              </a:solidFill>
              <a:latin typeface="Calibri" pitchFamily="34" charset="0"/>
            </a:endParaRPr>
          </a:p>
        </p:txBody>
      </p:sp>
      <p:graphicFrame>
        <p:nvGraphicFramePr>
          <p:cNvPr id="8" name="Object 7"/>
          <p:cNvGraphicFramePr>
            <a:graphicFrameLocks noChangeAspect="1"/>
          </p:cNvGraphicFramePr>
          <p:nvPr/>
        </p:nvGraphicFramePr>
        <p:xfrm>
          <a:off x="306388" y="1093788"/>
          <a:ext cx="8074025" cy="5280025"/>
        </p:xfrm>
        <a:graphic>
          <a:graphicData uri="http://schemas.openxmlformats.org/presentationml/2006/ole">
            <p:oleObj spid="_x0000_s15365" name="Worksheet" r:id="rId4" imgW="11087100" imgH="10731500" progId="Excel.Sheet.12">
              <p:embed/>
            </p:oleObj>
          </a:graphicData>
        </a:graphic>
      </p:graphicFrame>
      <p:sp>
        <p:nvSpPr>
          <p:cNvPr id="9"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The excel model takes in the fixed constraints and recommends the optimized decision outputs for each firm</a:t>
            </a:r>
            <a:endParaRPr lang="en-US" b="1" dirty="0">
              <a:solidFill>
                <a:srgbClr val="FFC0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verb" presetSubtype="0" fill="hold" nodeType="clickEffect">
                                  <p:stCondLst>
                                    <p:cond delay="0"/>
                                  </p:stCondLst>
                                  <p:childTnLst>
                                    <p:cmd type="verb" cmd="1">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We plan to present a brief project overview, followed by a description of our decision variables and the project analysis during the course of this presentation</a:t>
            </a:r>
            <a:endParaRPr lang="en-US" b="1" dirty="0">
              <a:solidFill>
                <a:srgbClr val="FFC000"/>
              </a:solidFill>
              <a:latin typeface="+mj-lt"/>
            </a:endParaRPr>
          </a:p>
        </p:txBody>
      </p:sp>
      <p:graphicFrame>
        <p:nvGraphicFramePr>
          <p:cNvPr id="5" name="Diagram 4"/>
          <p:cNvGraphicFramePr/>
          <p:nvPr/>
        </p:nvGraphicFramePr>
        <p:xfrm>
          <a:off x="1524000" y="1676400"/>
          <a:ext cx="6096000"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AGENDA</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Overall Bankruptcy Risk Results</a:t>
            </a:r>
            <a:endParaRPr lang="en-US" sz="1400" b="1" dirty="0">
              <a:latin typeface="+mj-lt"/>
            </a:endParaRPr>
          </a:p>
        </p:txBody>
      </p:sp>
      <p:graphicFrame>
        <p:nvGraphicFramePr>
          <p:cNvPr id="6" name="Chart 5"/>
          <p:cNvGraphicFramePr/>
          <p:nvPr/>
        </p:nvGraphicFramePr>
        <p:xfrm>
          <a:off x="228600" y="1524000"/>
          <a:ext cx="8229600" cy="4775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Calibri" pitchFamily="34" charset="0"/>
              </a:rPr>
              <a:t>The model suggests a bankruptcy possibility rating for the selected firms. Firms with negative rankings have a relatively low chance of going bankrupt</a:t>
            </a:r>
            <a:endParaRPr lang="en-US" dirty="0">
              <a:latin typeface="Calibri" pitchFamily="34" charset="0"/>
            </a:endParaRPr>
          </a:p>
        </p:txBody>
      </p:sp>
      <p:sp>
        <p:nvSpPr>
          <p:cNvPr id="9" name="TextBox 8"/>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OVERALL OUTPUT</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We plan to present a brief project overview, followed by a description of our decision variables and the project analysis during the course of this presentation</a:t>
            </a:r>
            <a:endParaRPr lang="en-US" b="1" dirty="0">
              <a:solidFill>
                <a:srgbClr val="FFC000"/>
              </a:solidFill>
              <a:latin typeface="+mj-lt"/>
            </a:endParaRPr>
          </a:p>
        </p:txBody>
      </p:sp>
      <p:graphicFrame>
        <p:nvGraphicFramePr>
          <p:cNvPr id="5" name="Diagram 4"/>
          <p:cNvGraphicFramePr/>
          <p:nvPr/>
        </p:nvGraphicFramePr>
        <p:xfrm>
          <a:off x="1524000" y="1676400"/>
          <a:ext cx="6096000"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AGENDA</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Equity Raise Recommendation Results</a:t>
            </a:r>
            <a:endParaRPr lang="en-US" sz="1400" b="1" dirty="0">
              <a:latin typeface="+mj-lt"/>
            </a:endParaRPr>
          </a:p>
        </p:txBody>
      </p:sp>
      <p:graphicFrame>
        <p:nvGraphicFramePr>
          <p:cNvPr id="6" name="Chart 5"/>
          <p:cNvGraphicFramePr/>
          <p:nvPr/>
        </p:nvGraphicFramePr>
        <p:xfrm>
          <a:off x="228600" y="1524000"/>
          <a:ext cx="8229600" cy="4775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a:solidFill>
                  <a:srgbClr val="FFC000"/>
                </a:solidFill>
                <a:latin typeface="+mj-lt"/>
              </a:rPr>
              <a:t>F</a:t>
            </a:r>
            <a:r>
              <a:rPr lang="en-US" sz="1800" b="1" dirty="0" smtClean="0">
                <a:solidFill>
                  <a:srgbClr val="FFC000"/>
                </a:solidFill>
                <a:latin typeface="+mj-lt"/>
              </a:rPr>
              <a:t>irms that have a good bond rating and asset quality would have the ability to raise equity and thus the decision of raising equity is a recommended decision</a:t>
            </a:r>
            <a:endParaRPr lang="en-US" dirty="0">
              <a:solidFill>
                <a:srgbClr val="FFC000"/>
              </a:solidFill>
              <a:latin typeface="+mj-lt"/>
            </a:endParaRPr>
          </a:p>
        </p:txBody>
      </p:sp>
      <p:sp>
        <p:nvSpPr>
          <p:cNvPr id="7" name="TextBox 6"/>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RECOMMENDATION</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Revenue per Employee Recommendation Results</a:t>
            </a:r>
            <a:endParaRPr lang="en-US" sz="1400" b="1" dirty="0">
              <a:latin typeface="+mj-lt"/>
            </a:endParaRPr>
          </a:p>
        </p:txBody>
      </p:sp>
      <p:graphicFrame>
        <p:nvGraphicFramePr>
          <p:cNvPr id="6" name="Chart 5"/>
          <p:cNvGraphicFramePr/>
          <p:nvPr/>
        </p:nvGraphicFramePr>
        <p:xfrm>
          <a:off x="228600" y="1524000"/>
          <a:ext cx="8229600" cy="47752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All firms need to cut staffing to improve operational efficiency. This is a factor that has the least cost and a significant impact</a:t>
            </a:r>
            <a:endParaRPr lang="en-US" dirty="0">
              <a:solidFill>
                <a:srgbClr val="FFC000"/>
              </a:solidFill>
              <a:latin typeface="+mj-lt"/>
            </a:endParaRPr>
          </a:p>
        </p:txBody>
      </p:sp>
      <p:sp>
        <p:nvSpPr>
          <p:cNvPr id="7" name="TextBox 6"/>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RECOMMENDATION</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Leverage Recommendation Results</a:t>
            </a:r>
            <a:endParaRPr lang="en-US" sz="1400" b="1" dirty="0">
              <a:latin typeface="+mj-lt"/>
            </a:endParaRPr>
          </a:p>
        </p:txBody>
      </p:sp>
      <p:graphicFrame>
        <p:nvGraphicFramePr>
          <p:cNvPr id="6" name="Chart 5"/>
          <p:cNvGraphicFramePr/>
          <p:nvPr/>
        </p:nvGraphicFramePr>
        <p:xfrm>
          <a:off x="228600" y="1524000"/>
          <a:ext cx="8229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For most firms it was recommended that leverage be kept at a medium level (not too high, but due to the nature of the industry still keep it relatively high)</a:t>
            </a:r>
            <a:endParaRPr lang="en-US" dirty="0">
              <a:solidFill>
                <a:srgbClr val="FFC000"/>
              </a:solidFill>
              <a:latin typeface="+mj-lt"/>
            </a:endParaRPr>
          </a:p>
        </p:txBody>
      </p:sp>
      <p:sp>
        <p:nvSpPr>
          <p:cNvPr id="7" name="TextBox 6"/>
          <p:cNvSpPr txBox="1"/>
          <p:nvPr/>
        </p:nvSpPr>
        <p:spPr>
          <a:xfrm>
            <a:off x="381000" y="6019800"/>
            <a:ext cx="7924800" cy="646331"/>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just"/>
            <a:r>
              <a:rPr lang="en-US" sz="1200" b="1" dirty="0" smtClean="0">
                <a:latin typeface="+mj-lt"/>
              </a:rPr>
              <a:t>For Bear Stearns, having a high leverage is not an option since they have a bad bond rating and a recommended solution is to improve this bond rating by reducing the leverage – which although would come with an increased cost but outweighs the chances of going bankrupt.</a:t>
            </a:r>
            <a:endParaRPr lang="en-US" sz="1200" dirty="0">
              <a:latin typeface="+mj-lt"/>
            </a:endParaRPr>
          </a:p>
        </p:txBody>
      </p:sp>
      <p:sp>
        <p:nvSpPr>
          <p:cNvPr id="9" name="TextBox 8"/>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RECOMMENDATION</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External Investment Recommendation Results</a:t>
            </a:r>
            <a:endParaRPr lang="en-US" sz="1400" b="1" dirty="0">
              <a:latin typeface="+mj-lt"/>
            </a:endParaRPr>
          </a:p>
        </p:txBody>
      </p:sp>
      <p:graphicFrame>
        <p:nvGraphicFramePr>
          <p:cNvPr id="6" name="Chart 5"/>
          <p:cNvGraphicFramePr/>
          <p:nvPr/>
        </p:nvGraphicFramePr>
        <p:xfrm>
          <a:off x="228600" y="1524000"/>
          <a:ext cx="8229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External investment is a recommendation for firms with strong potential to attain investment</a:t>
            </a:r>
            <a:endParaRPr lang="en-US" dirty="0">
              <a:solidFill>
                <a:srgbClr val="FFC000"/>
              </a:solidFill>
              <a:latin typeface="+mj-lt"/>
            </a:endParaRPr>
          </a:p>
        </p:txBody>
      </p:sp>
      <p:sp>
        <p:nvSpPr>
          <p:cNvPr id="7" name="TextBox 6"/>
          <p:cNvSpPr txBox="1"/>
          <p:nvPr/>
        </p:nvSpPr>
        <p:spPr>
          <a:xfrm>
            <a:off x="381000" y="5950803"/>
            <a:ext cx="7924800" cy="830997"/>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just"/>
            <a:r>
              <a:rPr lang="en-US" sz="1200" b="1" dirty="0" smtClean="0"/>
              <a:t>Goldman and </a:t>
            </a:r>
            <a:r>
              <a:rPr lang="en-US" sz="1200" b="1" dirty="0" err="1" smtClean="0"/>
              <a:t>Citi</a:t>
            </a:r>
            <a:r>
              <a:rPr lang="en-US" sz="1200" b="1" dirty="0" smtClean="0"/>
              <a:t> have a low Bond rating and High Brand Equity making them a lucrative target for external investors. Lehman looked for a strong investor, but didn’t find one. The model suggests this would have been a good option had they been able to find someone. UBS gained the support of the Swiss government which would explain the investment which doesn’t show on US records.</a:t>
            </a:r>
            <a:endParaRPr lang="en-US" sz="1200" dirty="0">
              <a:latin typeface="+mj-lt"/>
            </a:endParaRPr>
          </a:p>
        </p:txBody>
      </p:sp>
      <p:sp>
        <p:nvSpPr>
          <p:cNvPr id="9" name="TextBox 8"/>
          <p:cNvSpPr txBox="1"/>
          <p:nvPr/>
        </p:nvSpPr>
        <p:spPr>
          <a:xfrm rot="5400000">
            <a:off x="6863557" y="2139433"/>
            <a:ext cx="4038600" cy="369332"/>
          </a:xfrm>
          <a:prstGeom prst="rect">
            <a:avLst/>
          </a:prstGeom>
          <a:noFill/>
        </p:spPr>
        <p:txBody>
          <a:bodyPr>
            <a:spAutoFit/>
          </a:bodyPr>
          <a:lstStyle/>
          <a:p>
            <a:r>
              <a:rPr lang="en-US" b="1" dirty="0" smtClean="0">
                <a:solidFill>
                  <a:srgbClr val="0D0D0D"/>
                </a:solidFill>
                <a:latin typeface="Calibri" pitchFamily="34" charset="0"/>
              </a:rPr>
              <a:t>RECOMMENDATION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28600" y="1143000"/>
            <a:ext cx="8229600" cy="307777"/>
          </a:xfrm>
          <a:prstGeom prst="rect">
            <a:avLst/>
          </a:prstGeom>
          <a:solidFill>
            <a:schemeClr val="bg2">
              <a:lumMod val="50000"/>
            </a:schemeClr>
          </a:solidFill>
        </p:spPr>
        <p:txBody>
          <a:bodyPr wrap="square" rtlCol="0">
            <a:spAutoFit/>
          </a:bodyPr>
          <a:lstStyle/>
          <a:p>
            <a:r>
              <a:rPr lang="en-US" sz="1400" b="1" dirty="0" smtClean="0">
                <a:latin typeface="+mj-lt"/>
              </a:rPr>
              <a:t>Firing Management Recommendation Results</a:t>
            </a:r>
            <a:endParaRPr lang="en-US" sz="1400" b="1" dirty="0">
              <a:latin typeface="+mj-lt"/>
            </a:endParaRPr>
          </a:p>
        </p:txBody>
      </p:sp>
      <p:graphicFrame>
        <p:nvGraphicFramePr>
          <p:cNvPr id="6" name="Chart 5"/>
          <p:cNvGraphicFramePr/>
          <p:nvPr/>
        </p:nvGraphicFramePr>
        <p:xfrm>
          <a:off x="228600" y="1524000"/>
          <a:ext cx="8229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14"/>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Top level executives should be removed based on the results of their past performance and management decisions</a:t>
            </a:r>
            <a:endParaRPr lang="en-US" dirty="0">
              <a:solidFill>
                <a:srgbClr val="FFC000"/>
              </a:solidFill>
              <a:latin typeface="+mj-lt"/>
            </a:endParaRPr>
          </a:p>
        </p:txBody>
      </p:sp>
      <p:sp>
        <p:nvSpPr>
          <p:cNvPr id="7" name="TextBox 6"/>
          <p:cNvSpPr txBox="1"/>
          <p:nvPr/>
        </p:nvSpPr>
        <p:spPr>
          <a:xfrm>
            <a:off x="381000" y="5950803"/>
            <a:ext cx="7924800" cy="461665"/>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US" sz="1200" b="1" dirty="0" smtClean="0"/>
              <a:t>Bear Stearns’ anomaly may be an indication that it was too late and that Firing management would not be enough to save the company.</a:t>
            </a:r>
          </a:p>
        </p:txBody>
      </p:sp>
      <p:sp>
        <p:nvSpPr>
          <p:cNvPr id="9" name="TextBox 8"/>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RECOMMENDATION</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We plan to present a brief project overview, followed by a description of our decision variables and the project analysis during the course of this presentation</a:t>
            </a:r>
            <a:endParaRPr lang="en-US" b="1" dirty="0">
              <a:solidFill>
                <a:srgbClr val="FFC000"/>
              </a:solidFill>
              <a:latin typeface="+mj-lt"/>
            </a:endParaRPr>
          </a:p>
        </p:txBody>
      </p:sp>
      <p:graphicFrame>
        <p:nvGraphicFramePr>
          <p:cNvPr id="5" name="Diagram 4"/>
          <p:cNvGraphicFramePr/>
          <p:nvPr/>
        </p:nvGraphicFramePr>
        <p:xfrm>
          <a:off x="1524000" y="1676400"/>
          <a:ext cx="6096000"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AGENDA</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7412" name="TextBox 13"/>
          <p:cNvSpPr txBox="1">
            <a:spLocks noChangeArrowheads="1"/>
          </p:cNvSpPr>
          <p:nvPr/>
        </p:nvSpPr>
        <p:spPr bwMode="auto">
          <a:xfrm>
            <a:off x="381000" y="187325"/>
            <a:ext cx="7924800" cy="369332"/>
          </a:xfrm>
          <a:prstGeom prst="rect">
            <a:avLst/>
          </a:prstGeom>
          <a:noFill/>
          <a:ln w="9525">
            <a:noFill/>
            <a:miter lim="800000"/>
            <a:headEnd/>
            <a:tailEnd/>
          </a:ln>
        </p:spPr>
        <p:txBody>
          <a:bodyPr>
            <a:spAutoFit/>
          </a:bodyPr>
          <a:lstStyle/>
          <a:p>
            <a:r>
              <a:rPr lang="en-US" b="1" dirty="0" smtClean="0">
                <a:solidFill>
                  <a:srgbClr val="FFC000"/>
                </a:solidFill>
                <a:latin typeface="+mj-lt"/>
              </a:rPr>
              <a:t>Worried about your job?</a:t>
            </a:r>
            <a:endParaRPr lang="en-US" b="1" dirty="0">
              <a:solidFill>
                <a:srgbClr val="FFC000"/>
              </a:solidFill>
              <a:latin typeface="+mj-lt"/>
            </a:endParaRPr>
          </a:p>
        </p:txBody>
      </p:sp>
      <p:sp>
        <p:nvSpPr>
          <p:cNvPr id="5" name="TextBox 4"/>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WORRIED ABOUT YOUR JOB?</a:t>
            </a:r>
            <a:endParaRPr lang="en-US" b="1" dirty="0">
              <a:solidFill>
                <a:srgbClr val="0D0D0D"/>
              </a:solidFill>
              <a:latin typeface="Calibri" pitchFamily="34" charset="0"/>
            </a:endParaRPr>
          </a:p>
        </p:txBody>
      </p:sp>
      <p:sp>
        <p:nvSpPr>
          <p:cNvPr id="6" name="Rectangle 5"/>
          <p:cNvSpPr/>
          <p:nvPr/>
        </p:nvSpPr>
        <p:spPr>
          <a:xfrm>
            <a:off x="457200" y="1828800"/>
            <a:ext cx="7772400" cy="2308324"/>
          </a:xfrm>
          <a:prstGeom prst="rect">
            <a:avLst/>
          </a:prstGeom>
          <a:noFill/>
        </p:spPr>
        <p:txBody>
          <a:bodyPr wrap="square" lIns="91440" tIns="45720" rIns="91440" bIns="45720">
            <a:spAutoFit/>
          </a:bodyPr>
          <a:lstStyle/>
          <a:p>
            <a:pPr algn="ct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rPr>
              <a:t>Are you a CEO worried</a:t>
            </a:r>
            <a:b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rPr>
            </a:b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rPr>
              <a:t>about the fate of your</a:t>
            </a:r>
            <a:b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rPr>
            </a:b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rPr>
              <a:t>Empire? </a:t>
            </a:r>
            <a:endParaRPr lang="en-US" sz="4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lt"/>
            </a:endParaRPr>
          </a:p>
        </p:txBody>
      </p:sp>
      <p:sp>
        <p:nvSpPr>
          <p:cNvPr id="8" name="Rectangle 7"/>
          <p:cNvSpPr/>
          <p:nvPr/>
        </p:nvSpPr>
        <p:spPr>
          <a:xfrm>
            <a:off x="2133600" y="4267200"/>
            <a:ext cx="4761112" cy="553998"/>
          </a:xfrm>
          <a:prstGeom prst="rect">
            <a:avLst/>
          </a:prstGeom>
          <a:noFill/>
        </p:spPr>
        <p:txBody>
          <a:bodyPr wrap="none" lIns="91440" tIns="45720" rIns="91440" bIns="45720">
            <a:spAutoFit/>
          </a:bodyPr>
          <a:lstStyle/>
          <a:p>
            <a:pPr algn="ctr"/>
            <a:r>
              <a:rPr lang="en-US" sz="3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mj-lt"/>
              </a:rPr>
              <a:t>Call us for more consultation</a:t>
            </a:r>
            <a:endParaRPr lang="en-US" sz="30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Firms in the financial services</a:t>
            </a:r>
            <a:r>
              <a:rPr lang="en-US" b="1" dirty="0" smtClean="0">
                <a:solidFill>
                  <a:srgbClr val="FFC000"/>
                </a:solidFill>
                <a:latin typeface="+mj-lt"/>
              </a:rPr>
              <a:t> industry are </a:t>
            </a:r>
            <a:r>
              <a:rPr lang="en-US" b="1" dirty="0" smtClean="0">
                <a:solidFill>
                  <a:srgbClr val="FFC000"/>
                </a:solidFill>
                <a:latin typeface="+mj-lt"/>
              </a:rPr>
              <a:t>under attack and can potentially use a model to optimize their decisions around a selected set of criteria</a:t>
            </a:r>
            <a:endParaRPr lang="en-US" b="1" dirty="0">
              <a:solidFill>
                <a:srgbClr val="FFC000"/>
              </a:solidFill>
              <a:latin typeface="+mj-lt"/>
            </a:endParaRPr>
          </a:p>
        </p:txBody>
      </p:sp>
      <p:graphicFrame>
        <p:nvGraphicFramePr>
          <p:cNvPr id="8" name="Diagram 7"/>
          <p:cNvGraphicFramePr/>
          <p:nvPr/>
        </p:nvGraphicFramePr>
        <p:xfrm>
          <a:off x="304800" y="1397000"/>
          <a:ext cx="8153400" cy="5003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10" name="Pentagon 9"/>
          <p:cNvSpPr/>
          <p:nvPr/>
        </p:nvSpPr>
        <p:spPr>
          <a:xfrm>
            <a:off x="2618872" y="5791200"/>
            <a:ext cx="609600" cy="457200"/>
          </a:xfrm>
          <a:prstGeom prst="homePlate">
            <a:avLst/>
          </a:prstGeom>
          <a:solidFill>
            <a:schemeClr val="tx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Pentagon 10"/>
          <p:cNvSpPr/>
          <p:nvPr/>
        </p:nvSpPr>
        <p:spPr>
          <a:xfrm>
            <a:off x="5486400" y="5791200"/>
            <a:ext cx="609600" cy="457200"/>
          </a:xfrm>
          <a:prstGeom prst="homePlate">
            <a:avLst/>
          </a:prstGeom>
          <a:solidFill>
            <a:schemeClr val="tx2">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 name="TextBox 14"/>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SITUATION, QUESTION, AND ANALYSIS</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228600" y="1219201"/>
          <a:ext cx="8229600" cy="5181606"/>
        </p:xfrm>
        <a:graphic>
          <a:graphicData uri="http://schemas.openxmlformats.org/drawingml/2006/table">
            <a:tbl>
              <a:tblPr firstRow="1" bandRow="1">
                <a:tableStyleId>{125E5076-3810-47DD-B79F-674D7AD40C01}</a:tableStyleId>
              </a:tblPr>
              <a:tblGrid>
                <a:gridCol w="1061122"/>
                <a:gridCol w="7168478"/>
              </a:tblGrid>
              <a:tr h="463396">
                <a:tc gridSpan="2">
                  <a:txBody>
                    <a:bodyPr/>
                    <a:lstStyle/>
                    <a:p>
                      <a:pPr algn="ctr"/>
                      <a:r>
                        <a:rPr lang="en-US" sz="1800" dirty="0" smtClean="0"/>
                        <a:t>Selected Firms</a:t>
                      </a:r>
                      <a:endParaRPr lang="en-US" sz="1800" b="1" dirty="0">
                        <a:solidFill>
                          <a:schemeClr val="bg1"/>
                        </a:solidFill>
                      </a:endParaRPr>
                    </a:p>
                  </a:txBody>
                  <a:tcPr/>
                </a:tc>
                <a:tc hMerge="1">
                  <a:txBody>
                    <a:bodyPr/>
                    <a:lstStyle/>
                    <a:p>
                      <a:pPr algn="ct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7015">
                <a:tc>
                  <a:txBody>
                    <a:bodyPr/>
                    <a:lstStyle/>
                    <a:p>
                      <a:pPr algn="ctr" fontAlgn="b"/>
                      <a:r>
                        <a:rPr lang="en-US" sz="1800" u="none" strike="noStrike" dirty="0" smtClean="0"/>
                        <a:t>1</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JP Morgan</a:t>
                      </a:r>
                      <a:endParaRPr lang="en-US" sz="1800" b="1" i="0" u="none" strike="noStrike" dirty="0">
                        <a:solidFill>
                          <a:schemeClr val="tx1"/>
                        </a:solidFill>
                        <a:latin typeface="+mj-lt"/>
                      </a:endParaRPr>
                    </a:p>
                  </a:txBody>
                  <a:tcPr marL="9525" marR="9525" marT="9525" marB="0" anchor="ctr"/>
                </a:tc>
              </a:tr>
              <a:tr h="33701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t>2</a:t>
                      </a:r>
                      <a:endParaRPr lang="en-US" sz="1800" b="1" i="0" u="none" strike="noStrike" dirty="0" smtClean="0">
                        <a:solidFill>
                          <a:schemeClr val="tx1"/>
                        </a:solidFill>
                        <a:latin typeface="+mn-lt"/>
                      </a:endParaRPr>
                    </a:p>
                  </a:txBody>
                  <a:tcPr marL="0" marR="0" marT="0" marB="0" anchor="ctr"/>
                </a:tc>
                <a:tc>
                  <a:txBody>
                    <a:bodyPr/>
                    <a:lstStyle/>
                    <a:p>
                      <a:pPr algn="ctr" fontAlgn="b"/>
                      <a:r>
                        <a:rPr lang="en-US" sz="1800" u="none" strike="noStrike"/>
                        <a:t>Goldman</a:t>
                      </a:r>
                      <a:endParaRPr lang="en-US" sz="1800" b="1" i="0" u="none" strike="noStrike">
                        <a:solidFill>
                          <a:schemeClr val="tx1"/>
                        </a:solidFill>
                        <a:latin typeface="+mj-lt"/>
                      </a:endParaRPr>
                    </a:p>
                  </a:txBody>
                  <a:tcPr marL="9525" marR="9525" marT="9525" marB="0" anchor="ctr"/>
                </a:tc>
              </a:tr>
              <a:tr h="337015">
                <a:tc>
                  <a:txBody>
                    <a:bodyPr/>
                    <a:lstStyle/>
                    <a:p>
                      <a:pPr algn="ctr" fontAlgn="b"/>
                      <a:r>
                        <a:rPr lang="en-US" sz="1800" u="none" strike="noStrike" dirty="0" smtClean="0"/>
                        <a:t>3</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a:t>AIG</a:t>
                      </a:r>
                      <a:endParaRPr lang="en-US" sz="1800" b="1" i="0" u="none" strike="noStrike">
                        <a:solidFill>
                          <a:schemeClr val="tx1"/>
                        </a:solidFill>
                        <a:latin typeface="+mj-lt"/>
                      </a:endParaRPr>
                    </a:p>
                  </a:txBody>
                  <a:tcPr marL="9525" marR="9525" marT="9525" marB="0" anchor="ctr"/>
                </a:tc>
              </a:tr>
              <a:tr h="337015">
                <a:tc>
                  <a:txBody>
                    <a:bodyPr/>
                    <a:lstStyle/>
                    <a:p>
                      <a:pPr algn="ctr" fontAlgn="b"/>
                      <a:r>
                        <a:rPr lang="en-US" sz="1800" u="none" strike="noStrike" dirty="0" smtClean="0"/>
                        <a:t>4</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a:t>Merrill Lynch</a:t>
                      </a:r>
                      <a:endParaRPr lang="en-US" sz="1800" b="1" i="0" u="none" strike="noStrike">
                        <a:solidFill>
                          <a:schemeClr val="tx1"/>
                        </a:solidFill>
                        <a:latin typeface="+mj-lt"/>
                      </a:endParaRPr>
                    </a:p>
                  </a:txBody>
                  <a:tcPr marL="9525" marR="9525" marT="9525" marB="0" anchor="ctr"/>
                </a:tc>
              </a:tr>
              <a:tr h="337015">
                <a:tc>
                  <a:txBody>
                    <a:bodyPr/>
                    <a:lstStyle/>
                    <a:p>
                      <a:pPr algn="ctr" fontAlgn="b"/>
                      <a:r>
                        <a:rPr lang="en-US" sz="1800" u="none" strike="noStrike" dirty="0" smtClean="0"/>
                        <a:t>5</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err="1"/>
                        <a:t>Citi</a:t>
                      </a:r>
                      <a:endParaRPr lang="en-US" sz="1800" b="1" i="0" u="none" strike="noStrike" dirty="0">
                        <a:solidFill>
                          <a:schemeClr val="tx1"/>
                        </a:solidFill>
                        <a:latin typeface="+mj-lt"/>
                      </a:endParaRPr>
                    </a:p>
                  </a:txBody>
                  <a:tcPr marL="9525" marR="9525" marT="9525" marB="0" anchor="ctr"/>
                </a:tc>
              </a:tr>
              <a:tr h="33701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t>6</a:t>
                      </a:r>
                      <a:endParaRPr lang="en-US" sz="1800" b="1" i="0" u="none" strike="noStrike" dirty="0" smtClean="0">
                        <a:solidFill>
                          <a:schemeClr val="tx1"/>
                        </a:solidFill>
                        <a:latin typeface="+mn-lt"/>
                      </a:endParaRPr>
                    </a:p>
                  </a:txBody>
                  <a:tcPr marL="0" marR="0" marT="0" marB="0" anchor="ctr"/>
                </a:tc>
                <a:tc>
                  <a:txBody>
                    <a:bodyPr/>
                    <a:lstStyle/>
                    <a:p>
                      <a:pPr algn="ctr" fontAlgn="b"/>
                      <a:r>
                        <a:rPr lang="en-US" sz="1800" u="none" strike="noStrike"/>
                        <a:t>Lehman</a:t>
                      </a:r>
                      <a:endParaRPr lang="en-US" sz="1800" b="1" i="0" u="none" strike="noStrike">
                        <a:solidFill>
                          <a:schemeClr val="tx1"/>
                        </a:solidFill>
                        <a:latin typeface="+mj-lt"/>
                      </a:endParaRPr>
                    </a:p>
                  </a:txBody>
                  <a:tcPr marL="9525" marR="9525" marT="9525" marB="0" anchor="ctr"/>
                </a:tc>
              </a:tr>
              <a:tr h="337015">
                <a:tc>
                  <a:txBody>
                    <a:bodyPr/>
                    <a:lstStyle/>
                    <a:p>
                      <a:pPr algn="ctr" fontAlgn="b"/>
                      <a:r>
                        <a:rPr lang="en-US" sz="1800" u="none" strike="noStrike" dirty="0" smtClean="0"/>
                        <a:t>7</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Bear Stearns</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8</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UBS</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9</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Morgan Stanley</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10</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Bank of America</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11</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err="1" smtClean="0"/>
                        <a:t>WaMu</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12</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Wachovia</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13</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Credit Suisse</a:t>
                      </a:r>
                      <a:endParaRPr lang="en-US" sz="1800" b="1" i="0" u="none" strike="noStrike" dirty="0">
                        <a:solidFill>
                          <a:schemeClr val="tx1"/>
                        </a:solidFill>
                        <a:latin typeface="+mj-lt"/>
                      </a:endParaRPr>
                    </a:p>
                  </a:txBody>
                  <a:tcPr marL="9525" marR="9525" marT="9525" marB="0" anchor="ctr"/>
                </a:tc>
              </a:tr>
              <a:tr h="337015">
                <a:tc>
                  <a:txBody>
                    <a:bodyPr/>
                    <a:lstStyle/>
                    <a:p>
                      <a:pPr algn="ctr" fontAlgn="b"/>
                      <a:r>
                        <a:rPr lang="en-US" sz="1800" u="none" strike="noStrike" dirty="0" smtClean="0"/>
                        <a:t>14</a:t>
                      </a:r>
                      <a:endParaRPr lang="en-US" sz="1800" b="1" i="0" u="none" strike="noStrike" dirty="0">
                        <a:solidFill>
                          <a:schemeClr val="tx1"/>
                        </a:solidFill>
                        <a:latin typeface="Calibri"/>
                      </a:endParaRPr>
                    </a:p>
                  </a:txBody>
                  <a:tcPr marL="0" marR="0" marT="0" marB="0" anchor="ctr"/>
                </a:tc>
                <a:tc>
                  <a:txBody>
                    <a:bodyPr/>
                    <a:lstStyle/>
                    <a:p>
                      <a:pPr algn="ctr" fontAlgn="b"/>
                      <a:r>
                        <a:rPr lang="en-US" sz="1800" u="none" strike="noStrike" dirty="0"/>
                        <a:t>Barclays</a:t>
                      </a:r>
                      <a:endParaRPr lang="en-US" sz="1800" b="1" i="0" u="none" strike="noStrike" dirty="0">
                        <a:solidFill>
                          <a:schemeClr val="tx1"/>
                        </a:solidFill>
                        <a:latin typeface="+mj-lt"/>
                      </a:endParaRPr>
                    </a:p>
                  </a:txBody>
                  <a:tcPr marL="9525" marR="9525" marT="9525" marB="0" anchor="ctr"/>
                </a:tc>
              </a:tr>
            </a:tbl>
          </a:graphicData>
        </a:graphic>
      </p:graphicFrame>
      <p:sp>
        <p:nvSpPr>
          <p:cNvPr id="10"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A total of 14 companies were selected from the financial services industry. This set includes both the top players and some companies recently highlighted</a:t>
            </a:r>
            <a:endParaRPr lang="en-US" b="1" dirty="0">
              <a:solidFill>
                <a:srgbClr val="FFC000"/>
              </a:solidFill>
              <a:latin typeface="+mj-lt"/>
            </a:endParaRPr>
          </a:p>
        </p:txBody>
      </p:sp>
      <p:sp>
        <p:nvSpPr>
          <p:cNvPr id="11" name="TextBox 10"/>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CONTROL OVERVIEW</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A selection of nine factors, that reflected a company’s qualities and actions, were used to </a:t>
            </a:r>
            <a:r>
              <a:rPr lang="en-US" b="1" dirty="0" smtClean="0">
                <a:solidFill>
                  <a:srgbClr val="FFC000"/>
                </a:solidFill>
                <a:latin typeface="+mj-lt"/>
              </a:rPr>
              <a:t>constrain </a:t>
            </a:r>
            <a:r>
              <a:rPr lang="en-US" b="1" dirty="0" smtClean="0">
                <a:solidFill>
                  <a:srgbClr val="FFC000"/>
                </a:solidFill>
                <a:latin typeface="+mj-lt"/>
              </a:rPr>
              <a:t>and optimize a company’s decisions</a:t>
            </a:r>
            <a:endParaRPr lang="en-US" b="1" dirty="0">
              <a:solidFill>
                <a:srgbClr val="FFC000"/>
              </a:solidFill>
              <a:latin typeface="+mj-lt"/>
            </a:endParaRPr>
          </a:p>
        </p:txBody>
      </p:sp>
      <p:sp>
        <p:nvSpPr>
          <p:cNvPr id="11" name="TextBox 10"/>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CONTROL OVERVIEW</a:t>
            </a:r>
            <a:endParaRPr lang="en-US" b="1" dirty="0">
              <a:solidFill>
                <a:srgbClr val="0D0D0D"/>
              </a:solidFill>
              <a:latin typeface="Calibri" pitchFamily="34" charset="0"/>
            </a:endParaRPr>
          </a:p>
        </p:txBody>
      </p:sp>
      <p:sp>
        <p:nvSpPr>
          <p:cNvPr id="7" name="Rounded Rectangle 6"/>
          <p:cNvSpPr/>
          <p:nvPr/>
        </p:nvSpPr>
        <p:spPr>
          <a:xfrm>
            <a:off x="838200" y="1905000"/>
            <a:ext cx="1219200" cy="762000"/>
          </a:xfrm>
          <a:prstGeom prst="roundRect">
            <a:avLst/>
          </a:prstGeom>
          <a:solidFill>
            <a:schemeClr val="accent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 name="Rounded Rectangle 8"/>
          <p:cNvSpPr/>
          <p:nvPr/>
        </p:nvSpPr>
        <p:spPr>
          <a:xfrm>
            <a:off x="838200" y="2971800"/>
            <a:ext cx="1219200" cy="762000"/>
          </a:xfrm>
          <a:prstGeom prst="roundRect">
            <a:avLst/>
          </a:prstGeom>
          <a:solidFill>
            <a:schemeClr val="accent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ounded Rectangle 11"/>
          <p:cNvSpPr/>
          <p:nvPr/>
        </p:nvSpPr>
        <p:spPr>
          <a:xfrm>
            <a:off x="838200" y="4038600"/>
            <a:ext cx="1219200" cy="762000"/>
          </a:xfrm>
          <a:prstGeom prst="roundRect">
            <a:avLst/>
          </a:prstGeom>
          <a:solidFill>
            <a:schemeClr val="accent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ounded Rectangle 12"/>
          <p:cNvSpPr/>
          <p:nvPr/>
        </p:nvSpPr>
        <p:spPr>
          <a:xfrm>
            <a:off x="838200" y="5105400"/>
            <a:ext cx="1219200" cy="762000"/>
          </a:xfrm>
          <a:prstGeom prst="roundRect">
            <a:avLst/>
          </a:prstGeom>
          <a:solidFill>
            <a:schemeClr val="accent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Rectangle 13"/>
          <p:cNvSpPr/>
          <p:nvPr/>
        </p:nvSpPr>
        <p:spPr>
          <a:xfrm>
            <a:off x="3505200" y="2590800"/>
            <a:ext cx="1981200" cy="25908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5" name="Rectangle 14"/>
          <p:cNvSpPr/>
          <p:nvPr/>
        </p:nvSpPr>
        <p:spPr>
          <a:xfrm>
            <a:off x="3657600" y="2971800"/>
            <a:ext cx="1676400" cy="4572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Rectangle 15"/>
          <p:cNvSpPr/>
          <p:nvPr/>
        </p:nvSpPr>
        <p:spPr>
          <a:xfrm>
            <a:off x="3657600" y="3657600"/>
            <a:ext cx="1676400" cy="4572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Rectangle 16"/>
          <p:cNvSpPr/>
          <p:nvPr/>
        </p:nvSpPr>
        <p:spPr>
          <a:xfrm>
            <a:off x="3657600" y="4343400"/>
            <a:ext cx="1676400" cy="4572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8" name="Oval 17"/>
          <p:cNvSpPr/>
          <p:nvPr/>
        </p:nvSpPr>
        <p:spPr>
          <a:xfrm>
            <a:off x="6781800" y="1066800"/>
            <a:ext cx="990600" cy="990600"/>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 name="Oval 18"/>
          <p:cNvSpPr/>
          <p:nvPr/>
        </p:nvSpPr>
        <p:spPr>
          <a:xfrm>
            <a:off x="6781800" y="2228850"/>
            <a:ext cx="990600" cy="990600"/>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0" name="Oval 19"/>
          <p:cNvSpPr/>
          <p:nvPr/>
        </p:nvSpPr>
        <p:spPr>
          <a:xfrm>
            <a:off x="6781800" y="3390900"/>
            <a:ext cx="990600" cy="990600"/>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1" name="Oval 20"/>
          <p:cNvSpPr/>
          <p:nvPr/>
        </p:nvSpPr>
        <p:spPr>
          <a:xfrm>
            <a:off x="6781800" y="4552950"/>
            <a:ext cx="990600" cy="990600"/>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2" name="Oval 21"/>
          <p:cNvSpPr/>
          <p:nvPr/>
        </p:nvSpPr>
        <p:spPr>
          <a:xfrm>
            <a:off x="6781800" y="5715000"/>
            <a:ext cx="990600" cy="990600"/>
          </a:xfrm>
          <a:prstGeom prst="ellips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4" name="TextBox 23"/>
          <p:cNvSpPr txBox="1"/>
          <p:nvPr/>
        </p:nvSpPr>
        <p:spPr>
          <a:xfrm>
            <a:off x="533400" y="2097156"/>
            <a:ext cx="1828800" cy="307777"/>
          </a:xfrm>
          <a:prstGeom prst="rect">
            <a:avLst/>
          </a:prstGeom>
          <a:noFill/>
        </p:spPr>
        <p:txBody>
          <a:bodyPr wrap="square" rtlCol="0">
            <a:spAutoFit/>
          </a:bodyPr>
          <a:lstStyle/>
          <a:p>
            <a:pPr algn="ctr"/>
            <a:r>
              <a:rPr lang="en-US" sz="1400" b="1" dirty="0" smtClean="0">
                <a:solidFill>
                  <a:schemeClr val="bg1"/>
                </a:solidFill>
                <a:latin typeface="+mj-lt"/>
              </a:rPr>
              <a:t>Brand Equity</a:t>
            </a:r>
            <a:endParaRPr lang="en-US" sz="1400" b="1" dirty="0">
              <a:solidFill>
                <a:schemeClr val="bg1"/>
              </a:solidFill>
              <a:latin typeface="+mj-lt"/>
            </a:endParaRPr>
          </a:p>
        </p:txBody>
      </p:sp>
      <p:sp>
        <p:nvSpPr>
          <p:cNvPr id="25" name="TextBox 24"/>
          <p:cNvSpPr txBox="1"/>
          <p:nvPr/>
        </p:nvSpPr>
        <p:spPr>
          <a:xfrm>
            <a:off x="533400" y="3177208"/>
            <a:ext cx="1828800" cy="307777"/>
          </a:xfrm>
          <a:prstGeom prst="rect">
            <a:avLst/>
          </a:prstGeom>
          <a:noFill/>
        </p:spPr>
        <p:txBody>
          <a:bodyPr wrap="square" rtlCol="0">
            <a:spAutoFit/>
          </a:bodyPr>
          <a:lstStyle/>
          <a:p>
            <a:pPr algn="ctr"/>
            <a:r>
              <a:rPr lang="en-US" sz="1400" b="1" dirty="0" smtClean="0">
                <a:solidFill>
                  <a:schemeClr val="bg1"/>
                </a:solidFill>
                <a:latin typeface="+mj-lt"/>
              </a:rPr>
              <a:t>Asset Quality</a:t>
            </a:r>
            <a:endParaRPr lang="en-US" sz="1400" b="1" dirty="0">
              <a:solidFill>
                <a:schemeClr val="bg1"/>
              </a:solidFill>
              <a:latin typeface="+mj-lt"/>
            </a:endParaRPr>
          </a:p>
        </p:txBody>
      </p:sp>
      <p:sp>
        <p:nvSpPr>
          <p:cNvPr id="26" name="TextBox 25"/>
          <p:cNvSpPr txBox="1"/>
          <p:nvPr/>
        </p:nvSpPr>
        <p:spPr>
          <a:xfrm>
            <a:off x="533400" y="4217504"/>
            <a:ext cx="1828800" cy="307777"/>
          </a:xfrm>
          <a:prstGeom prst="rect">
            <a:avLst/>
          </a:prstGeom>
          <a:noFill/>
        </p:spPr>
        <p:txBody>
          <a:bodyPr wrap="square" rtlCol="0">
            <a:spAutoFit/>
          </a:bodyPr>
          <a:lstStyle/>
          <a:p>
            <a:pPr algn="ctr"/>
            <a:r>
              <a:rPr lang="en-US" sz="1400" b="1" dirty="0" smtClean="0">
                <a:solidFill>
                  <a:schemeClr val="bg1"/>
                </a:solidFill>
                <a:latin typeface="+mj-lt"/>
              </a:rPr>
              <a:t>Bond Rating</a:t>
            </a:r>
            <a:endParaRPr lang="en-US" sz="1400" b="1" dirty="0">
              <a:solidFill>
                <a:schemeClr val="bg1"/>
              </a:solidFill>
              <a:latin typeface="+mj-lt"/>
            </a:endParaRPr>
          </a:p>
        </p:txBody>
      </p:sp>
      <p:sp>
        <p:nvSpPr>
          <p:cNvPr id="27" name="TextBox 26"/>
          <p:cNvSpPr txBox="1"/>
          <p:nvPr/>
        </p:nvSpPr>
        <p:spPr>
          <a:xfrm>
            <a:off x="533400" y="5208104"/>
            <a:ext cx="1828800" cy="523220"/>
          </a:xfrm>
          <a:prstGeom prst="rect">
            <a:avLst/>
          </a:prstGeom>
          <a:noFill/>
        </p:spPr>
        <p:txBody>
          <a:bodyPr wrap="square" rtlCol="0">
            <a:spAutoFit/>
          </a:bodyPr>
          <a:lstStyle/>
          <a:p>
            <a:pPr algn="ctr"/>
            <a:r>
              <a:rPr lang="en-US" sz="1400" b="1" dirty="0" smtClean="0">
                <a:solidFill>
                  <a:schemeClr val="bg1"/>
                </a:solidFill>
                <a:latin typeface="+mj-lt"/>
              </a:rPr>
              <a:t>Firm</a:t>
            </a:r>
            <a:br>
              <a:rPr lang="en-US" sz="1400" b="1" dirty="0" smtClean="0">
                <a:solidFill>
                  <a:schemeClr val="bg1"/>
                </a:solidFill>
                <a:latin typeface="+mj-lt"/>
              </a:rPr>
            </a:br>
            <a:r>
              <a:rPr lang="en-US" sz="1400" b="1" dirty="0" smtClean="0">
                <a:solidFill>
                  <a:schemeClr val="bg1"/>
                </a:solidFill>
                <a:latin typeface="+mj-lt"/>
              </a:rPr>
              <a:t>Complexity</a:t>
            </a:r>
            <a:endParaRPr lang="en-US" sz="1400" b="1" dirty="0">
              <a:solidFill>
                <a:schemeClr val="bg1"/>
              </a:solidFill>
              <a:latin typeface="+mj-lt"/>
            </a:endParaRPr>
          </a:p>
        </p:txBody>
      </p:sp>
      <p:sp>
        <p:nvSpPr>
          <p:cNvPr id="28" name="TextBox 27"/>
          <p:cNvSpPr txBox="1"/>
          <p:nvPr/>
        </p:nvSpPr>
        <p:spPr>
          <a:xfrm>
            <a:off x="6351104" y="1371600"/>
            <a:ext cx="1828800" cy="307777"/>
          </a:xfrm>
          <a:prstGeom prst="rect">
            <a:avLst/>
          </a:prstGeom>
          <a:noFill/>
        </p:spPr>
        <p:txBody>
          <a:bodyPr wrap="square" rtlCol="0">
            <a:spAutoFit/>
          </a:bodyPr>
          <a:lstStyle/>
          <a:p>
            <a:pPr algn="ctr"/>
            <a:r>
              <a:rPr lang="en-US" sz="1400" b="1" dirty="0" smtClean="0">
                <a:latin typeface="+mj-lt"/>
              </a:rPr>
              <a:t>Rev/Emp.</a:t>
            </a:r>
            <a:endParaRPr lang="en-US" sz="1400" b="1" dirty="0">
              <a:latin typeface="+mj-lt"/>
            </a:endParaRPr>
          </a:p>
        </p:txBody>
      </p:sp>
      <p:sp>
        <p:nvSpPr>
          <p:cNvPr id="29" name="TextBox 28"/>
          <p:cNvSpPr txBox="1"/>
          <p:nvPr/>
        </p:nvSpPr>
        <p:spPr>
          <a:xfrm>
            <a:off x="6364356" y="2448340"/>
            <a:ext cx="1828800" cy="523220"/>
          </a:xfrm>
          <a:prstGeom prst="rect">
            <a:avLst/>
          </a:prstGeom>
          <a:noFill/>
        </p:spPr>
        <p:txBody>
          <a:bodyPr wrap="square" rtlCol="0">
            <a:spAutoFit/>
          </a:bodyPr>
          <a:lstStyle/>
          <a:p>
            <a:pPr algn="ctr"/>
            <a:r>
              <a:rPr lang="en-US" sz="1400" b="1" dirty="0" smtClean="0">
                <a:latin typeface="+mj-lt"/>
              </a:rPr>
              <a:t>Equity</a:t>
            </a:r>
            <a:br>
              <a:rPr lang="en-US" sz="1400" b="1" dirty="0" smtClean="0">
                <a:latin typeface="+mj-lt"/>
              </a:rPr>
            </a:br>
            <a:r>
              <a:rPr lang="en-US" sz="1400" b="1" dirty="0" smtClean="0">
                <a:latin typeface="+mj-lt"/>
              </a:rPr>
              <a:t>Raise</a:t>
            </a:r>
            <a:endParaRPr lang="en-US" sz="1400" b="1" dirty="0">
              <a:latin typeface="+mj-lt"/>
            </a:endParaRPr>
          </a:p>
        </p:txBody>
      </p:sp>
      <p:sp>
        <p:nvSpPr>
          <p:cNvPr id="30" name="TextBox 29"/>
          <p:cNvSpPr txBox="1"/>
          <p:nvPr/>
        </p:nvSpPr>
        <p:spPr>
          <a:xfrm>
            <a:off x="6370984" y="3578088"/>
            <a:ext cx="1828800" cy="523220"/>
          </a:xfrm>
          <a:prstGeom prst="rect">
            <a:avLst/>
          </a:prstGeom>
          <a:noFill/>
        </p:spPr>
        <p:txBody>
          <a:bodyPr wrap="square" rtlCol="0">
            <a:spAutoFit/>
          </a:bodyPr>
          <a:lstStyle/>
          <a:p>
            <a:pPr algn="ctr"/>
            <a:r>
              <a:rPr lang="en-US" sz="1400" b="1" dirty="0" smtClean="0">
                <a:latin typeface="+mj-lt"/>
              </a:rPr>
              <a:t>Fire</a:t>
            </a:r>
            <a:br>
              <a:rPr lang="en-US" sz="1400" b="1" dirty="0" smtClean="0">
                <a:latin typeface="+mj-lt"/>
              </a:rPr>
            </a:br>
            <a:r>
              <a:rPr lang="en-US" sz="1400" b="1" dirty="0" smtClean="0">
                <a:latin typeface="+mj-lt"/>
              </a:rPr>
              <a:t>Management</a:t>
            </a:r>
            <a:endParaRPr lang="en-US" sz="1400" b="1" dirty="0">
              <a:latin typeface="+mj-lt"/>
            </a:endParaRPr>
          </a:p>
        </p:txBody>
      </p:sp>
      <p:sp>
        <p:nvSpPr>
          <p:cNvPr id="31" name="TextBox 30"/>
          <p:cNvSpPr txBox="1"/>
          <p:nvPr/>
        </p:nvSpPr>
        <p:spPr>
          <a:xfrm>
            <a:off x="6357732" y="4866860"/>
            <a:ext cx="1828800" cy="307777"/>
          </a:xfrm>
          <a:prstGeom prst="rect">
            <a:avLst/>
          </a:prstGeom>
          <a:noFill/>
        </p:spPr>
        <p:txBody>
          <a:bodyPr wrap="square" rtlCol="0">
            <a:spAutoFit/>
          </a:bodyPr>
          <a:lstStyle/>
          <a:p>
            <a:pPr algn="ctr"/>
            <a:r>
              <a:rPr lang="en-US" sz="1400" b="1" dirty="0" smtClean="0">
                <a:latin typeface="+mj-lt"/>
              </a:rPr>
              <a:t>Leverage</a:t>
            </a:r>
            <a:endParaRPr lang="en-US" sz="1400" b="1" dirty="0">
              <a:latin typeface="+mj-lt"/>
            </a:endParaRPr>
          </a:p>
        </p:txBody>
      </p:sp>
      <p:sp>
        <p:nvSpPr>
          <p:cNvPr id="32" name="TextBox 31"/>
          <p:cNvSpPr txBox="1"/>
          <p:nvPr/>
        </p:nvSpPr>
        <p:spPr>
          <a:xfrm>
            <a:off x="6347792" y="5900532"/>
            <a:ext cx="1828800" cy="523220"/>
          </a:xfrm>
          <a:prstGeom prst="rect">
            <a:avLst/>
          </a:prstGeom>
          <a:noFill/>
        </p:spPr>
        <p:txBody>
          <a:bodyPr wrap="square" rtlCol="0">
            <a:spAutoFit/>
          </a:bodyPr>
          <a:lstStyle/>
          <a:p>
            <a:pPr algn="ctr"/>
            <a:r>
              <a:rPr lang="en-US" sz="1400" b="1" dirty="0" smtClean="0">
                <a:latin typeface="+mj-lt"/>
              </a:rPr>
              <a:t>External</a:t>
            </a:r>
            <a:br>
              <a:rPr lang="en-US" sz="1400" b="1" dirty="0" smtClean="0">
                <a:latin typeface="+mj-lt"/>
              </a:rPr>
            </a:br>
            <a:r>
              <a:rPr lang="en-US" sz="1400" b="1" dirty="0" smtClean="0">
                <a:latin typeface="+mj-lt"/>
              </a:rPr>
              <a:t>Investment</a:t>
            </a:r>
            <a:endParaRPr lang="en-US" sz="1400" b="1" dirty="0">
              <a:latin typeface="+mj-lt"/>
            </a:endParaRPr>
          </a:p>
        </p:txBody>
      </p:sp>
      <p:sp>
        <p:nvSpPr>
          <p:cNvPr id="33" name="TextBox 32"/>
          <p:cNvSpPr txBox="1"/>
          <p:nvPr/>
        </p:nvSpPr>
        <p:spPr>
          <a:xfrm>
            <a:off x="3657600" y="2401956"/>
            <a:ext cx="1676400" cy="304800"/>
          </a:xfrm>
          <a:prstGeom prst="rect">
            <a:avLst/>
          </a:prstGeom>
          <a:solidFill>
            <a:schemeClr val="tx1">
              <a:lumMod val="65000"/>
              <a:lumOff val="3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US" sz="1400" b="1" dirty="0" smtClean="0">
                <a:solidFill>
                  <a:schemeClr val="bg1"/>
                </a:solidFill>
                <a:latin typeface="+mj-lt"/>
              </a:rPr>
              <a:t>MODEL</a:t>
            </a:r>
            <a:endParaRPr lang="en-US" sz="1400" b="1" dirty="0">
              <a:solidFill>
                <a:schemeClr val="bg1"/>
              </a:solidFill>
              <a:latin typeface="+mj-lt"/>
            </a:endParaRPr>
          </a:p>
        </p:txBody>
      </p:sp>
      <p:sp>
        <p:nvSpPr>
          <p:cNvPr id="34" name="TextBox 33"/>
          <p:cNvSpPr txBox="1"/>
          <p:nvPr/>
        </p:nvSpPr>
        <p:spPr>
          <a:xfrm>
            <a:off x="3568148" y="3011556"/>
            <a:ext cx="1828800" cy="307777"/>
          </a:xfrm>
          <a:prstGeom prst="rect">
            <a:avLst/>
          </a:prstGeom>
          <a:noFill/>
        </p:spPr>
        <p:txBody>
          <a:bodyPr wrap="square" rtlCol="0">
            <a:spAutoFit/>
          </a:bodyPr>
          <a:lstStyle/>
          <a:p>
            <a:pPr algn="ctr"/>
            <a:r>
              <a:rPr lang="en-US" sz="1400" b="1" dirty="0" smtClean="0">
                <a:solidFill>
                  <a:schemeClr val="bg1"/>
                </a:solidFill>
                <a:latin typeface="+mj-lt"/>
              </a:rPr>
              <a:t>Bankruptcy Risk</a:t>
            </a:r>
            <a:endParaRPr lang="en-US" sz="1400" b="1" dirty="0">
              <a:solidFill>
                <a:schemeClr val="bg1"/>
              </a:solidFill>
              <a:latin typeface="+mj-lt"/>
            </a:endParaRPr>
          </a:p>
        </p:txBody>
      </p:sp>
      <p:sp>
        <p:nvSpPr>
          <p:cNvPr id="35" name="TextBox 34"/>
          <p:cNvSpPr txBox="1"/>
          <p:nvPr/>
        </p:nvSpPr>
        <p:spPr>
          <a:xfrm>
            <a:off x="3554896" y="3607904"/>
            <a:ext cx="1828800" cy="523220"/>
          </a:xfrm>
          <a:prstGeom prst="rect">
            <a:avLst/>
          </a:prstGeom>
          <a:noFill/>
        </p:spPr>
        <p:txBody>
          <a:bodyPr wrap="square" rtlCol="0">
            <a:spAutoFit/>
          </a:bodyPr>
          <a:lstStyle/>
          <a:p>
            <a:pPr algn="ctr"/>
            <a:r>
              <a:rPr lang="en-US" sz="1400" b="1" dirty="0" smtClean="0">
                <a:solidFill>
                  <a:schemeClr val="bg1"/>
                </a:solidFill>
                <a:latin typeface="+mj-lt"/>
              </a:rPr>
              <a:t>Shareholder Happiness</a:t>
            </a:r>
            <a:endParaRPr lang="en-US" sz="1400" b="1" dirty="0">
              <a:solidFill>
                <a:schemeClr val="bg1"/>
              </a:solidFill>
              <a:latin typeface="+mj-lt"/>
            </a:endParaRPr>
          </a:p>
        </p:txBody>
      </p:sp>
      <p:sp>
        <p:nvSpPr>
          <p:cNvPr id="36" name="TextBox 35"/>
          <p:cNvSpPr txBox="1"/>
          <p:nvPr/>
        </p:nvSpPr>
        <p:spPr>
          <a:xfrm>
            <a:off x="3568148" y="4393096"/>
            <a:ext cx="1828800" cy="307777"/>
          </a:xfrm>
          <a:prstGeom prst="rect">
            <a:avLst/>
          </a:prstGeom>
          <a:noFill/>
        </p:spPr>
        <p:txBody>
          <a:bodyPr wrap="square" rtlCol="0">
            <a:spAutoFit/>
          </a:bodyPr>
          <a:lstStyle/>
          <a:p>
            <a:pPr algn="ctr"/>
            <a:r>
              <a:rPr lang="en-US" sz="1400" b="1" dirty="0" smtClean="0">
                <a:solidFill>
                  <a:schemeClr val="bg1"/>
                </a:solidFill>
                <a:latin typeface="+mj-lt"/>
              </a:rPr>
              <a:t>Cost</a:t>
            </a:r>
            <a:endParaRPr lang="en-US" sz="1400" b="1" dirty="0">
              <a:solidFill>
                <a:schemeClr val="bg1"/>
              </a:solidFill>
              <a:latin typeface="+mj-lt"/>
            </a:endParaRPr>
          </a:p>
        </p:txBody>
      </p:sp>
      <p:sp>
        <p:nvSpPr>
          <p:cNvPr id="37" name="Right Arrow 36"/>
          <p:cNvSpPr/>
          <p:nvPr/>
        </p:nvSpPr>
        <p:spPr>
          <a:xfrm rot="978958">
            <a:off x="2275040" y="2210049"/>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8" name="Right Arrow 37"/>
          <p:cNvSpPr/>
          <p:nvPr/>
        </p:nvSpPr>
        <p:spPr>
          <a:xfrm rot="20507496">
            <a:off x="2275394" y="5174525"/>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39" name="Right Arrow 38"/>
          <p:cNvSpPr/>
          <p:nvPr/>
        </p:nvSpPr>
        <p:spPr>
          <a:xfrm>
            <a:off x="2244756" y="3124200"/>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1" name="Right Arrow 40"/>
          <p:cNvSpPr/>
          <p:nvPr/>
        </p:nvSpPr>
        <p:spPr>
          <a:xfrm>
            <a:off x="2244756" y="4267200"/>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2" name="Right Arrow 41"/>
          <p:cNvSpPr/>
          <p:nvPr/>
        </p:nvSpPr>
        <p:spPr>
          <a:xfrm rot="19926143">
            <a:off x="5591009" y="2076601"/>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3" name="Right Arrow 42"/>
          <p:cNvSpPr/>
          <p:nvPr/>
        </p:nvSpPr>
        <p:spPr>
          <a:xfrm rot="1853389">
            <a:off x="5584890" y="5334810"/>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4" name="Right Arrow 43"/>
          <p:cNvSpPr/>
          <p:nvPr/>
        </p:nvSpPr>
        <p:spPr>
          <a:xfrm rot="20750556">
            <a:off x="5597994" y="3048000"/>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5" name="Right Arrow 44"/>
          <p:cNvSpPr/>
          <p:nvPr/>
        </p:nvSpPr>
        <p:spPr>
          <a:xfrm>
            <a:off x="5568922" y="3733800"/>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46" name="Right Arrow 45"/>
          <p:cNvSpPr/>
          <p:nvPr/>
        </p:nvSpPr>
        <p:spPr>
          <a:xfrm rot="1305625">
            <a:off x="5598435" y="4467507"/>
            <a:ext cx="1153852" cy="381000"/>
          </a:xfrm>
          <a:prstGeom prst="rightArrow">
            <a:avLst/>
          </a:prstGeom>
          <a:solidFill>
            <a:schemeClr val="tx1">
              <a:lumMod val="65000"/>
              <a:lumOff val="3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Box 11"/>
          <p:cNvSpPr txBox="1"/>
          <p:nvPr/>
        </p:nvSpPr>
        <p:spPr>
          <a:xfrm>
            <a:off x="228600" y="111125"/>
            <a:ext cx="8229600" cy="803275"/>
          </a:xfrm>
          <a:prstGeom prst="rect">
            <a:avLst/>
          </a:prstGeom>
          <a:solidFill>
            <a:schemeClr val="tx2">
              <a:lumMod val="50000"/>
            </a:schemeClr>
          </a:solidFill>
          <a:ln>
            <a:noFill/>
          </a:ln>
        </p:spPr>
        <p:txBody>
          <a:bodyPr anchor="ctr"/>
          <a:lstStyle/>
          <a:p>
            <a:pPr fontAlgn="auto">
              <a:spcBef>
                <a:spcPts val="0"/>
              </a:spcBef>
              <a:spcAft>
                <a:spcPts val="0"/>
              </a:spcAft>
              <a:defRPr/>
            </a:pPr>
            <a:endParaRPr lang="en-US" sz="1400" dirty="0">
              <a:solidFill>
                <a:schemeClr val="bg1">
                  <a:lumMod val="95000"/>
                </a:schemeClr>
              </a:solidFill>
              <a:latin typeface="+mn-lt"/>
              <a:cs typeface="+mn-cs"/>
            </a:endParaRPr>
          </a:p>
        </p:txBody>
      </p:sp>
      <p:sp>
        <p:nvSpPr>
          <p:cNvPr id="10244" name="TextBox 13"/>
          <p:cNvSpPr txBox="1">
            <a:spLocks noChangeArrowheads="1"/>
          </p:cNvSpPr>
          <p:nvPr/>
        </p:nvSpPr>
        <p:spPr bwMode="auto">
          <a:xfrm>
            <a:off x="381000" y="187325"/>
            <a:ext cx="7924800" cy="646331"/>
          </a:xfrm>
          <a:prstGeom prst="rect">
            <a:avLst/>
          </a:prstGeom>
          <a:noFill/>
          <a:ln w="9525">
            <a:noFill/>
            <a:miter lim="800000"/>
            <a:headEnd/>
            <a:tailEnd/>
          </a:ln>
        </p:spPr>
        <p:txBody>
          <a:bodyPr>
            <a:spAutoFit/>
          </a:bodyPr>
          <a:lstStyle/>
          <a:p>
            <a:r>
              <a:rPr lang="en-US" b="1" dirty="0" smtClean="0">
                <a:solidFill>
                  <a:srgbClr val="FFC000"/>
                </a:solidFill>
                <a:latin typeface="+mj-lt"/>
              </a:rPr>
              <a:t>We plan to present a brief project overview, followed by a description of our decision variables and the project analysis during the course of this presentation</a:t>
            </a:r>
            <a:endParaRPr lang="en-US" b="1" dirty="0">
              <a:solidFill>
                <a:srgbClr val="FFC000"/>
              </a:solidFill>
              <a:latin typeface="+mj-lt"/>
            </a:endParaRPr>
          </a:p>
        </p:txBody>
      </p:sp>
      <p:graphicFrame>
        <p:nvGraphicFramePr>
          <p:cNvPr id="5" name="Diagram 4"/>
          <p:cNvGraphicFramePr/>
          <p:nvPr/>
        </p:nvGraphicFramePr>
        <p:xfrm>
          <a:off x="1524000" y="1676400"/>
          <a:ext cx="6096000" cy="4064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TextBox 7"/>
          <p:cNvSpPr txBox="1"/>
          <p:nvPr/>
        </p:nvSpPr>
        <p:spPr>
          <a:xfrm rot="5400000">
            <a:off x="6863557" y="2140743"/>
            <a:ext cx="4038600" cy="366713"/>
          </a:xfrm>
          <a:prstGeom prst="rect">
            <a:avLst/>
          </a:prstGeom>
          <a:noFill/>
        </p:spPr>
        <p:txBody>
          <a:bodyPr>
            <a:spAutoFit/>
          </a:bodyPr>
          <a:lstStyle/>
          <a:p>
            <a:r>
              <a:rPr lang="en-US" b="1" dirty="0" smtClean="0">
                <a:solidFill>
                  <a:srgbClr val="0D0D0D"/>
                </a:solidFill>
                <a:latin typeface="Calibri" pitchFamily="34" charset="0"/>
              </a:rPr>
              <a:t>AGENDA</a:t>
            </a:r>
            <a:endParaRPr lang="en-US" b="1" dirty="0">
              <a:solidFill>
                <a:srgbClr val="0D0D0D"/>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3"/>
          <p:cNvSpPr>
            <a:spLocks noGrp="1"/>
          </p:cNvSpPr>
          <p:nvPr>
            <p:ph sz="quarter" idx="15"/>
          </p:nvPr>
        </p:nvSpPr>
        <p:spPr/>
        <p:txBody>
          <a:bodyPr/>
          <a:lstStyle/>
          <a:p>
            <a:pPr eaLnBrk="1" hangingPunct="1"/>
            <a:r>
              <a:rPr lang="en-US" dirty="0" smtClean="0"/>
              <a:t>Banks are required to maintain a 6% Tier 1 Capital Ratio</a:t>
            </a:r>
          </a:p>
          <a:p>
            <a:pPr eaLnBrk="1" hangingPunct="1"/>
            <a:r>
              <a:rPr lang="en-US" dirty="0" smtClean="0"/>
              <a:t>Write-downs of mortgage-backed securities “eat into” capital reserves</a:t>
            </a:r>
          </a:p>
          <a:p>
            <a:pPr eaLnBrk="1" hangingPunct="1"/>
            <a:r>
              <a:rPr lang="en-US" dirty="0" smtClean="0"/>
              <a:t>Companies with low capital are forced to raise more by selling stock</a:t>
            </a:r>
          </a:p>
          <a:p>
            <a:pPr eaLnBrk="1" hangingPunct="1"/>
            <a:r>
              <a:rPr lang="en-US" dirty="0" smtClean="0"/>
              <a:t>% of book equity raised is used as a simple proxy for size of equity raise</a:t>
            </a:r>
          </a:p>
          <a:p>
            <a:pPr eaLnBrk="1" hangingPunct="1"/>
            <a:r>
              <a:rPr lang="en-US" dirty="0" smtClean="0"/>
              <a:t>Shareholders hurt by dilution effect of large equity raises</a:t>
            </a:r>
          </a:p>
        </p:txBody>
      </p:sp>
      <p:graphicFrame>
        <p:nvGraphicFramePr>
          <p:cNvPr id="8" name="Content Placeholder 7"/>
          <p:cNvGraphicFramePr>
            <a:graphicFrameLocks noGrp="1"/>
          </p:cNvGraphicFramePr>
          <p:nvPr>
            <p:ph sz="quarter" idx="15"/>
          </p:nvPr>
        </p:nvGraphicFramePr>
        <p:xfrm>
          <a:off x="228600" y="3962400"/>
          <a:ext cx="4038600" cy="213360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Equity Raise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9" name="Up Arrow 8"/>
          <p:cNvSpPr/>
          <p:nvPr/>
        </p:nvSpPr>
        <p:spPr>
          <a:xfrm>
            <a:off x="2819400" y="51054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p>
        </p:txBody>
      </p:sp>
      <p:sp>
        <p:nvSpPr>
          <p:cNvPr id="13334" name="TextBox 14"/>
          <p:cNvSpPr txBox="1">
            <a:spLocks noChangeArrowheads="1"/>
          </p:cNvSpPr>
          <p:nvPr/>
        </p:nvSpPr>
        <p:spPr bwMode="auto">
          <a:xfrm>
            <a:off x="381000" y="187325"/>
            <a:ext cx="7924800" cy="646113"/>
          </a:xfrm>
          <a:prstGeom prst="rect">
            <a:avLst/>
          </a:prstGeom>
          <a:noFill/>
          <a:ln w="9525">
            <a:noFill/>
            <a:miter lim="800000"/>
            <a:headEnd/>
            <a:tailEnd/>
          </a:ln>
        </p:spPr>
        <p:txBody>
          <a:bodyPr>
            <a:spAutoFit/>
          </a:bodyPr>
          <a:lstStyle/>
          <a:p>
            <a:r>
              <a:rPr lang="en-US" b="1" dirty="0">
                <a:solidFill>
                  <a:srgbClr val="FFC000"/>
                </a:solidFill>
                <a:latin typeface="+mj-lt"/>
              </a:rPr>
              <a:t>The more capital is raised, the lower the bankruptcy risk, but current shareholders are diluted</a:t>
            </a:r>
          </a:p>
        </p:txBody>
      </p:sp>
      <p:sp>
        <p:nvSpPr>
          <p:cNvPr id="16" name="TextBox 15"/>
          <p:cNvSpPr txBox="1"/>
          <p:nvPr/>
        </p:nvSpPr>
        <p:spPr>
          <a:xfrm>
            <a:off x="228600" y="1066800"/>
            <a:ext cx="4038600" cy="276225"/>
          </a:xfrm>
          <a:prstGeom prst="rect">
            <a:avLst/>
          </a:prstGeom>
          <a:noFill/>
        </p:spPr>
        <p:txBody>
          <a:bodyPr>
            <a:spAutoFit/>
          </a:bodyPr>
          <a:lstStyle/>
          <a:p>
            <a:r>
              <a:rPr lang="en-US" sz="1200" b="1">
                <a:solidFill>
                  <a:srgbClr val="0D0D0D"/>
                </a:solidFill>
                <a:latin typeface="Calibri" pitchFamily="34" charset="0"/>
              </a:rPr>
              <a:t>NOTABLE EQUITY RAISES</a:t>
            </a:r>
          </a:p>
        </p:txBody>
      </p:sp>
      <p:sp>
        <p:nvSpPr>
          <p:cNvPr id="17" name="TextBox 16"/>
          <p:cNvSpPr txBox="1"/>
          <p:nvPr/>
        </p:nvSpPr>
        <p:spPr>
          <a:xfrm>
            <a:off x="228600" y="3581400"/>
            <a:ext cx="4038600" cy="276225"/>
          </a:xfrm>
          <a:prstGeom prst="rect">
            <a:avLst/>
          </a:prstGeom>
          <a:noFill/>
        </p:spPr>
        <p:txBody>
          <a:bodyPr>
            <a:spAutoFit/>
          </a:bodyPr>
          <a:lstStyle/>
          <a:p>
            <a:r>
              <a:rPr lang="en-US" sz="1200" b="1">
                <a:solidFill>
                  <a:srgbClr val="0D0D0D"/>
                </a:solidFill>
                <a:latin typeface="Calibri" pitchFamily="34" charset="0"/>
              </a:rPr>
              <a:t>IMPACT</a:t>
            </a:r>
          </a:p>
        </p:txBody>
      </p:sp>
      <p:sp>
        <p:nvSpPr>
          <p:cNvPr id="18" name="TextBox 17"/>
          <p:cNvSpPr txBox="1"/>
          <p:nvPr/>
        </p:nvSpPr>
        <p:spPr>
          <a:xfrm>
            <a:off x="4419600" y="1066800"/>
            <a:ext cx="4038600" cy="276225"/>
          </a:xfrm>
          <a:prstGeom prst="rect">
            <a:avLst/>
          </a:prstGeom>
          <a:noFill/>
        </p:spPr>
        <p:txBody>
          <a:bodyPr>
            <a:spAutoFit/>
          </a:bodyPr>
          <a:lstStyle/>
          <a:p>
            <a:r>
              <a:rPr lang="en-US" sz="1200" b="1">
                <a:solidFill>
                  <a:srgbClr val="0D0D0D"/>
                </a:solidFill>
                <a:latin typeface="Calibri" pitchFamily="34" charset="0"/>
              </a:rPr>
              <a:t>DEFINED</a:t>
            </a:r>
          </a:p>
        </p:txBody>
      </p:sp>
      <p:sp>
        <p:nvSpPr>
          <p:cNvPr id="19" name="TextBox 18"/>
          <p:cNvSpPr txBox="1"/>
          <p:nvPr/>
        </p:nvSpPr>
        <p:spPr>
          <a:xfrm>
            <a:off x="4419600" y="3581400"/>
            <a:ext cx="4038600" cy="276225"/>
          </a:xfrm>
          <a:prstGeom prst="rect">
            <a:avLst/>
          </a:prstGeom>
          <a:noFill/>
        </p:spPr>
        <p:txBody>
          <a:bodyPr>
            <a:spAutoFit/>
          </a:bodyPr>
          <a:lstStyle/>
          <a:p>
            <a:r>
              <a:rPr lang="en-US" sz="1200" b="1">
                <a:solidFill>
                  <a:srgbClr val="0D0D0D"/>
                </a:solidFill>
                <a:latin typeface="Calibri" pitchFamily="34" charset="0"/>
              </a:rPr>
              <a:t>EXAMPLE</a:t>
            </a:r>
          </a:p>
        </p:txBody>
      </p:sp>
      <p:sp>
        <p:nvSpPr>
          <p:cNvPr id="13339" name="TextBox 20"/>
          <p:cNvSpPr txBox="1">
            <a:spLocks noChangeArrowheads="1"/>
          </p:cNvSpPr>
          <p:nvPr/>
        </p:nvSpPr>
        <p:spPr bwMode="auto">
          <a:xfrm>
            <a:off x="4419600" y="4038600"/>
            <a:ext cx="4038600" cy="1938338"/>
          </a:xfrm>
          <a:prstGeom prst="rect">
            <a:avLst/>
          </a:prstGeom>
          <a:noFill/>
          <a:ln w="9525">
            <a:noFill/>
            <a:miter lim="800000"/>
            <a:headEnd/>
            <a:tailEnd/>
          </a:ln>
        </p:spPr>
        <p:txBody>
          <a:bodyPr>
            <a:spAutoFit/>
          </a:bodyPr>
          <a:lstStyle/>
          <a:p>
            <a:pPr algn="just"/>
            <a:r>
              <a:rPr lang="en-US" sz="1200" dirty="0">
                <a:latin typeface="+mj-lt"/>
              </a:rPr>
              <a:t>JPMorgan raised $6 billion on 4/16/2008. It represented on 5% of book equity. The stock was up 6% on the day of announcement, signaling that investors, although slightly diluted, appreciated the stability benefit the capital provided.</a:t>
            </a:r>
          </a:p>
          <a:p>
            <a:pPr algn="just"/>
            <a:endParaRPr lang="en-US" sz="1200" dirty="0">
              <a:latin typeface="+mj-lt"/>
            </a:endParaRPr>
          </a:p>
          <a:p>
            <a:pPr algn="just"/>
            <a:r>
              <a:rPr lang="en-US" sz="1200" dirty="0">
                <a:latin typeface="+mj-lt"/>
              </a:rPr>
              <a:t>Lehman Brothers announced it was attempting to raise $6 billion on 6/9/2008. It represented 23% of book equity. The stock was down 8.7% on the day of announcement, as investors were scared by the amount of dilution and the dire condition of the company if it needed that much capital.</a:t>
            </a:r>
          </a:p>
        </p:txBody>
      </p:sp>
      <p:sp>
        <p:nvSpPr>
          <p:cNvPr id="22" name="TextBox 21"/>
          <p:cNvSpPr txBox="1"/>
          <p:nvPr/>
        </p:nvSpPr>
        <p:spPr>
          <a:xfrm rot="5400000">
            <a:off x="6863557" y="2140743"/>
            <a:ext cx="4038600" cy="366713"/>
          </a:xfrm>
          <a:prstGeom prst="rect">
            <a:avLst/>
          </a:prstGeom>
          <a:noFill/>
        </p:spPr>
        <p:txBody>
          <a:bodyPr>
            <a:spAutoFit/>
          </a:bodyPr>
          <a:lstStyle/>
          <a:p>
            <a:r>
              <a:rPr lang="en-US" b="1" dirty="0">
                <a:solidFill>
                  <a:srgbClr val="0D0D0D"/>
                </a:solidFill>
                <a:latin typeface="Calibri" pitchFamily="34" charset="0"/>
              </a:rPr>
              <a:t>EQUITY RAISES</a:t>
            </a:r>
          </a:p>
        </p:txBody>
      </p:sp>
      <p:sp>
        <p:nvSpPr>
          <p:cNvPr id="23" name="Up Arrow 22"/>
          <p:cNvSpPr/>
          <p:nvPr/>
        </p:nvSpPr>
        <p:spPr>
          <a:xfrm flipV="1">
            <a:off x="3048000" y="45720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p>
        </p:txBody>
      </p:sp>
      <p:sp>
        <p:nvSpPr>
          <p:cNvPr id="24" name="Up Arrow 23"/>
          <p:cNvSpPr/>
          <p:nvPr/>
        </p:nvSpPr>
        <p:spPr>
          <a:xfrm flipV="1">
            <a:off x="3200400" y="5105400"/>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25" name="Up Arrow 24"/>
          <p:cNvSpPr/>
          <p:nvPr/>
        </p:nvSpPr>
        <p:spPr>
          <a:xfrm>
            <a:off x="3048000" y="5625921"/>
            <a:ext cx="381000" cy="431442"/>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n-US"/>
          </a:p>
        </p:txBody>
      </p:sp>
      <p:sp>
        <p:nvSpPr>
          <p:cNvPr id="13350" name="Content Placeholder 3"/>
          <p:cNvSpPr>
            <a:spLocks noGrp="1"/>
          </p:cNvSpPr>
          <p:nvPr>
            <p:ph sz="quarter" idx="15"/>
          </p:nvPr>
        </p:nvSpPr>
        <p:spPr>
          <a:xfrm>
            <a:off x="228600" y="1447800"/>
            <a:ext cx="4038600" cy="1981200"/>
          </a:xfrm>
        </p:spPr>
        <p:txBody>
          <a:bodyPr/>
          <a:lstStyle/>
          <a:p>
            <a:pPr eaLnBrk="1" hangingPunct="1"/>
            <a:r>
              <a:rPr lang="en-US" dirty="0" smtClean="0"/>
              <a:t>Nearly every firm has raised equity:</a:t>
            </a:r>
          </a:p>
          <a:p>
            <a:pPr eaLnBrk="1" hangingPunct="1"/>
            <a:r>
              <a:rPr lang="en-US" dirty="0" smtClean="0"/>
              <a:t>JPMorgan raised $10B in conjunction with </a:t>
            </a:r>
            <a:r>
              <a:rPr lang="en-US" dirty="0" err="1" smtClean="0"/>
              <a:t>WaMu</a:t>
            </a:r>
            <a:r>
              <a:rPr lang="en-US" dirty="0" smtClean="0"/>
              <a:t> acquisition</a:t>
            </a:r>
          </a:p>
          <a:p>
            <a:pPr eaLnBrk="1" hangingPunct="1"/>
            <a:r>
              <a:rPr lang="en-US" dirty="0" smtClean="0"/>
              <a:t>Merrill Lynch raised $8.5B in July after announcement of large losses</a:t>
            </a:r>
          </a:p>
          <a:p>
            <a:pPr eaLnBrk="1" hangingPunct="1"/>
            <a:r>
              <a:rPr lang="en-US" dirty="0" err="1" smtClean="0"/>
              <a:t>Citi</a:t>
            </a:r>
            <a:r>
              <a:rPr lang="en-US" dirty="0" smtClean="0"/>
              <a:t> raised $14.5B in January after $18.1B in pre-tax write downs</a:t>
            </a:r>
          </a:p>
          <a:p>
            <a:pPr eaLnBrk="1" hangingPunct="1"/>
            <a:r>
              <a:rPr lang="en-US" dirty="0" smtClean="0"/>
              <a:t>UBS raised $15B in April after $12B quarterly loss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7" name="Content Placeholder 3"/>
          <p:cNvSpPr>
            <a:spLocks noGrp="1"/>
          </p:cNvSpPr>
          <p:nvPr>
            <p:ph sz="quarter" idx="15"/>
          </p:nvPr>
        </p:nvSpPr>
        <p:spPr/>
        <p:txBody>
          <a:bodyPr/>
          <a:lstStyle/>
          <a:p>
            <a:pPr eaLnBrk="1" hangingPunct="1"/>
            <a:r>
              <a:rPr lang="en-US" dirty="0" smtClean="0"/>
              <a:t>Financial services firms entered the financial crisis with varying levels of asset quality</a:t>
            </a:r>
          </a:p>
          <a:p>
            <a:pPr eaLnBrk="1" hangingPunct="1"/>
            <a:r>
              <a:rPr lang="en-US" dirty="0" smtClean="0"/>
              <a:t>Poor asset quality is often due to high amounts of Option-ARM and Alt-A mortgage-backed securities, high levels of leverage, and narrow , unstable asset bases (little or no consumer deposits)</a:t>
            </a:r>
          </a:p>
          <a:p>
            <a:pPr eaLnBrk="1" hangingPunct="1"/>
            <a:endParaRPr lang="en-US" dirty="0" smtClean="0"/>
          </a:p>
        </p:txBody>
      </p:sp>
      <p:graphicFrame>
        <p:nvGraphicFramePr>
          <p:cNvPr id="8" name="Content Placeholder 7"/>
          <p:cNvGraphicFramePr>
            <a:graphicFrameLocks noGrp="1"/>
          </p:cNvGraphicFramePr>
          <p:nvPr>
            <p:ph sz="quarter" idx="15"/>
          </p:nvPr>
        </p:nvGraphicFramePr>
        <p:xfrm>
          <a:off x="228600" y="3962400"/>
          <a:ext cx="4038600" cy="213360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High Asset Quality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9" name="Up Arrow 8"/>
          <p:cNvSpPr/>
          <p:nvPr/>
        </p:nvSpPr>
        <p:spPr>
          <a:xfrm>
            <a:off x="3048000" y="51054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p>
        </p:txBody>
      </p:sp>
      <p:sp>
        <p:nvSpPr>
          <p:cNvPr id="1047" name="TextBox 14"/>
          <p:cNvSpPr txBox="1">
            <a:spLocks noChangeArrowheads="1"/>
          </p:cNvSpPr>
          <p:nvPr/>
        </p:nvSpPr>
        <p:spPr bwMode="auto">
          <a:xfrm>
            <a:off x="381000" y="187325"/>
            <a:ext cx="7924800" cy="646113"/>
          </a:xfrm>
          <a:prstGeom prst="rect">
            <a:avLst/>
          </a:prstGeom>
          <a:noFill/>
          <a:ln w="9525">
            <a:noFill/>
            <a:miter lim="800000"/>
            <a:headEnd/>
            <a:tailEnd/>
          </a:ln>
        </p:spPr>
        <p:txBody>
          <a:bodyPr>
            <a:spAutoFit/>
          </a:bodyPr>
          <a:lstStyle/>
          <a:p>
            <a:r>
              <a:rPr lang="en-US" b="1" dirty="0">
                <a:solidFill>
                  <a:srgbClr val="FFC000"/>
                </a:solidFill>
                <a:latin typeface="+mn-lt"/>
              </a:rPr>
              <a:t>The better the quality of a firm’s assets, the less losses from write-downs are necessary and the lower the bankruptcy risk for the firm</a:t>
            </a:r>
          </a:p>
        </p:txBody>
      </p:sp>
      <p:sp>
        <p:nvSpPr>
          <p:cNvPr id="16" name="TextBox 15"/>
          <p:cNvSpPr txBox="1"/>
          <p:nvPr/>
        </p:nvSpPr>
        <p:spPr>
          <a:xfrm>
            <a:off x="228600" y="1066800"/>
            <a:ext cx="4038600" cy="276225"/>
          </a:xfrm>
          <a:prstGeom prst="rect">
            <a:avLst/>
          </a:prstGeom>
          <a:noFill/>
        </p:spPr>
        <p:txBody>
          <a:bodyPr>
            <a:spAutoFit/>
          </a:bodyPr>
          <a:lstStyle/>
          <a:p>
            <a:r>
              <a:rPr lang="en-US" sz="1200" b="1">
                <a:solidFill>
                  <a:srgbClr val="0D0D0D"/>
                </a:solidFill>
                <a:latin typeface="Calibri" pitchFamily="34" charset="0"/>
              </a:rPr>
              <a:t>ASSET QUALITY</a:t>
            </a:r>
          </a:p>
        </p:txBody>
      </p:sp>
      <p:sp>
        <p:nvSpPr>
          <p:cNvPr id="17" name="TextBox 16"/>
          <p:cNvSpPr txBox="1"/>
          <p:nvPr/>
        </p:nvSpPr>
        <p:spPr>
          <a:xfrm>
            <a:off x="228600" y="3581400"/>
            <a:ext cx="4038600" cy="276225"/>
          </a:xfrm>
          <a:prstGeom prst="rect">
            <a:avLst/>
          </a:prstGeom>
          <a:noFill/>
        </p:spPr>
        <p:txBody>
          <a:bodyPr>
            <a:spAutoFit/>
          </a:bodyPr>
          <a:lstStyle/>
          <a:p>
            <a:r>
              <a:rPr lang="en-US" sz="1200" b="1">
                <a:solidFill>
                  <a:srgbClr val="0D0D0D"/>
                </a:solidFill>
                <a:latin typeface="Calibri" pitchFamily="34" charset="0"/>
              </a:rPr>
              <a:t>IMPACT</a:t>
            </a:r>
          </a:p>
        </p:txBody>
      </p:sp>
      <p:sp>
        <p:nvSpPr>
          <p:cNvPr id="18" name="TextBox 17"/>
          <p:cNvSpPr txBox="1"/>
          <p:nvPr/>
        </p:nvSpPr>
        <p:spPr>
          <a:xfrm>
            <a:off x="4419600" y="1066800"/>
            <a:ext cx="4038600" cy="276225"/>
          </a:xfrm>
          <a:prstGeom prst="rect">
            <a:avLst/>
          </a:prstGeom>
          <a:noFill/>
        </p:spPr>
        <p:txBody>
          <a:bodyPr>
            <a:spAutoFit/>
          </a:bodyPr>
          <a:lstStyle/>
          <a:p>
            <a:r>
              <a:rPr lang="en-US" sz="1200" b="1">
                <a:solidFill>
                  <a:srgbClr val="0D0D0D"/>
                </a:solidFill>
                <a:latin typeface="Calibri" pitchFamily="34" charset="0"/>
              </a:rPr>
              <a:t>DEFINED</a:t>
            </a:r>
          </a:p>
        </p:txBody>
      </p:sp>
      <p:sp>
        <p:nvSpPr>
          <p:cNvPr id="19" name="TextBox 18"/>
          <p:cNvSpPr txBox="1"/>
          <p:nvPr/>
        </p:nvSpPr>
        <p:spPr>
          <a:xfrm>
            <a:off x="4419600" y="3581400"/>
            <a:ext cx="4038600" cy="276225"/>
          </a:xfrm>
          <a:prstGeom prst="rect">
            <a:avLst/>
          </a:prstGeom>
          <a:noFill/>
        </p:spPr>
        <p:txBody>
          <a:bodyPr>
            <a:spAutoFit/>
          </a:bodyPr>
          <a:lstStyle/>
          <a:p>
            <a:r>
              <a:rPr lang="en-US" sz="1200" b="1">
                <a:solidFill>
                  <a:srgbClr val="0D0D0D"/>
                </a:solidFill>
                <a:latin typeface="Calibri" pitchFamily="34" charset="0"/>
              </a:rPr>
              <a:t>EXAMPLE</a:t>
            </a:r>
          </a:p>
        </p:txBody>
      </p:sp>
      <p:sp>
        <p:nvSpPr>
          <p:cNvPr id="1052" name="TextBox 20"/>
          <p:cNvSpPr txBox="1">
            <a:spLocks noChangeArrowheads="1"/>
          </p:cNvSpPr>
          <p:nvPr/>
        </p:nvSpPr>
        <p:spPr bwMode="auto">
          <a:xfrm>
            <a:off x="4419600" y="4038600"/>
            <a:ext cx="4038600" cy="1754326"/>
          </a:xfrm>
          <a:prstGeom prst="rect">
            <a:avLst/>
          </a:prstGeom>
          <a:noFill/>
          <a:ln w="9525">
            <a:noFill/>
            <a:miter lim="800000"/>
            <a:headEnd/>
            <a:tailEnd/>
          </a:ln>
        </p:spPr>
        <p:txBody>
          <a:bodyPr>
            <a:spAutoFit/>
          </a:bodyPr>
          <a:lstStyle/>
          <a:p>
            <a:pPr algn="just"/>
            <a:r>
              <a:rPr lang="en-US" sz="1200" dirty="0">
                <a:latin typeface="+mj-lt"/>
              </a:rPr>
              <a:t>JPMorgan has high asset quality: it has a large consumer deposit base, and stopped securitizing questionable mortgages earlier than other firms, limiting its exposure.</a:t>
            </a:r>
          </a:p>
          <a:p>
            <a:pPr algn="just"/>
            <a:endParaRPr lang="en-US" sz="1200" dirty="0">
              <a:latin typeface="+mj-lt"/>
            </a:endParaRPr>
          </a:p>
          <a:p>
            <a:pPr algn="just"/>
            <a:r>
              <a:rPr lang="en-US" sz="1200" dirty="0">
                <a:latin typeface="+mj-lt"/>
              </a:rPr>
              <a:t>Wachovia, on the other hand, bought Golden West in 2006, significantly overpaying for a firm built on risky adjustable rate mortgages in the over-hyped California housing market. This drastically reduced Wachovia’s overall asset quality.</a:t>
            </a:r>
          </a:p>
        </p:txBody>
      </p:sp>
      <p:sp>
        <p:nvSpPr>
          <p:cNvPr id="22" name="TextBox 21"/>
          <p:cNvSpPr txBox="1"/>
          <p:nvPr/>
        </p:nvSpPr>
        <p:spPr>
          <a:xfrm rot="5400000">
            <a:off x="6863557" y="2140743"/>
            <a:ext cx="4038600" cy="366713"/>
          </a:xfrm>
          <a:prstGeom prst="rect">
            <a:avLst/>
          </a:prstGeom>
          <a:noFill/>
        </p:spPr>
        <p:txBody>
          <a:bodyPr>
            <a:spAutoFit/>
          </a:bodyPr>
          <a:lstStyle/>
          <a:p>
            <a:r>
              <a:rPr lang="en-US" b="1">
                <a:solidFill>
                  <a:srgbClr val="0D0D0D"/>
                </a:solidFill>
                <a:latin typeface="Calibri" pitchFamily="34" charset="0"/>
              </a:rPr>
              <a:t>ASSET QUALITY</a:t>
            </a:r>
          </a:p>
        </p:txBody>
      </p:sp>
      <p:sp>
        <p:nvSpPr>
          <p:cNvPr id="23" name="Up Arrow 22"/>
          <p:cNvSpPr/>
          <p:nvPr/>
        </p:nvSpPr>
        <p:spPr>
          <a:xfrm flipV="1">
            <a:off x="3048000" y="45720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p>
        </p:txBody>
      </p:sp>
      <p:sp>
        <p:nvSpPr>
          <p:cNvPr id="20" name="Minus 19"/>
          <p:cNvSpPr/>
          <p:nvPr/>
        </p:nvSpPr>
        <p:spPr>
          <a:xfrm>
            <a:off x="2971800" y="5715000"/>
            <a:ext cx="533400" cy="304800"/>
          </a:xfrm>
          <a:prstGeom prst="mathMinus">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aphicFrame>
        <p:nvGraphicFramePr>
          <p:cNvPr id="21" name="Chart Placeholder 20"/>
          <p:cNvGraphicFramePr>
            <a:graphicFrameLocks noGrp="1"/>
          </p:cNvGraphicFramePr>
          <p:nvPr>
            <p:ph type="chart" sz="quarter" idx="13"/>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1" name="Content Placeholder 3"/>
          <p:cNvSpPr>
            <a:spLocks noGrp="1"/>
          </p:cNvSpPr>
          <p:nvPr>
            <p:ph sz="quarter" idx="15"/>
          </p:nvPr>
        </p:nvSpPr>
        <p:spPr/>
        <p:txBody>
          <a:bodyPr/>
          <a:lstStyle/>
          <a:p>
            <a:pPr eaLnBrk="1" hangingPunct="1"/>
            <a:r>
              <a:rPr lang="en-US" smtClean="0"/>
              <a:t>Bond rating assesses the  credit worthiness of a corporation</a:t>
            </a:r>
          </a:p>
          <a:p>
            <a:pPr eaLnBrk="1" hangingPunct="1"/>
            <a:r>
              <a:rPr lang="en-US" smtClean="0"/>
              <a:t>A firm with a high (good) bond rating has a small credit risk thereby increasing the ability to get financing at easier terms</a:t>
            </a:r>
          </a:p>
          <a:p>
            <a:pPr eaLnBrk="1" hangingPunct="1"/>
            <a:r>
              <a:rPr lang="en-US" smtClean="0"/>
              <a:t>Firms that have low credit risk are considered to be involved in less risky investments, and have more strategic flexibility</a:t>
            </a:r>
          </a:p>
        </p:txBody>
      </p:sp>
      <p:graphicFrame>
        <p:nvGraphicFramePr>
          <p:cNvPr id="8" name="Content Placeholder 7"/>
          <p:cNvGraphicFramePr>
            <a:graphicFrameLocks noGrp="1"/>
          </p:cNvGraphicFramePr>
          <p:nvPr>
            <p:ph sz="quarter" idx="15"/>
          </p:nvPr>
        </p:nvGraphicFramePr>
        <p:xfrm>
          <a:off x="228600" y="3962400"/>
          <a:ext cx="4038600" cy="2133600"/>
        </p:xfrm>
        <a:graphic>
          <a:graphicData uri="http://schemas.openxmlformats.org/drawingml/2006/table">
            <a:tbl>
              <a:tblPr firstRow="1" bandRow="1">
                <a:tableStyleId>{37CE84F3-28C3-443E-9E96-99CF82512B78}</a:tableStyleId>
              </a:tblPr>
              <a:tblGrid>
                <a:gridCol w="2019300"/>
                <a:gridCol w="2019300"/>
              </a:tblGrid>
              <a:tr h="533400">
                <a:tc gridSpan="2">
                  <a:txBody>
                    <a:bodyPr/>
                    <a:lstStyle/>
                    <a:p>
                      <a:r>
                        <a:rPr lang="en-US" sz="1800" dirty="0" smtClean="0"/>
                        <a:t>High</a:t>
                      </a:r>
                      <a:r>
                        <a:rPr lang="en-US" sz="1800" baseline="0" dirty="0" smtClean="0"/>
                        <a:t> </a:t>
                      </a:r>
                      <a:r>
                        <a:rPr lang="en-US" sz="1800" dirty="0" smtClean="0"/>
                        <a:t>Bond Rating Impact</a:t>
                      </a:r>
                      <a:endParaRPr lang="en-US" sz="1800"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p>
                  </a:txBody>
                  <a:tcPr/>
                </a:tc>
              </a:tr>
              <a:tr h="533400">
                <a:tc>
                  <a:txBody>
                    <a:bodyPr/>
                    <a:lstStyle/>
                    <a:p>
                      <a:r>
                        <a:rPr lang="en-US" sz="1200" dirty="0" smtClean="0">
                          <a:solidFill>
                            <a:schemeClr val="tx1"/>
                          </a:solidFill>
                        </a:rPr>
                        <a:t>Bankruptcy Risk</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Shareholder Happiness</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r h="533400">
                <a:tc>
                  <a:txBody>
                    <a:bodyPr/>
                    <a:lstStyle/>
                    <a:p>
                      <a:r>
                        <a:rPr lang="en-US" sz="1200" dirty="0" smtClean="0">
                          <a:solidFill>
                            <a:schemeClr val="tx1"/>
                          </a:solidFill>
                        </a:rPr>
                        <a:t>Cost</a:t>
                      </a:r>
                      <a:endParaRPr lang="en-US" sz="1200" dirty="0">
                        <a:solidFill>
                          <a:schemeClr val="tx1"/>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endParaRPr lang="en-US" sz="1200"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r>
            </a:tbl>
          </a:graphicData>
        </a:graphic>
      </p:graphicFrame>
      <p:sp>
        <p:nvSpPr>
          <p:cNvPr id="2068" name="TextBox 14"/>
          <p:cNvSpPr txBox="1">
            <a:spLocks noChangeArrowheads="1"/>
          </p:cNvSpPr>
          <p:nvPr/>
        </p:nvSpPr>
        <p:spPr bwMode="auto">
          <a:xfrm>
            <a:off x="381000" y="187325"/>
            <a:ext cx="7924800" cy="646113"/>
          </a:xfrm>
          <a:prstGeom prst="rect">
            <a:avLst/>
          </a:prstGeom>
          <a:noFill/>
          <a:ln w="9525">
            <a:noFill/>
            <a:miter lim="800000"/>
            <a:headEnd/>
            <a:tailEnd/>
          </a:ln>
        </p:spPr>
        <p:txBody>
          <a:bodyPr>
            <a:spAutoFit/>
          </a:bodyPr>
          <a:lstStyle/>
          <a:p>
            <a:r>
              <a:rPr lang="en-US" b="1" dirty="0">
                <a:solidFill>
                  <a:srgbClr val="FFC000"/>
                </a:solidFill>
                <a:latin typeface="Calibri" pitchFamily="34" charset="0"/>
              </a:rPr>
              <a:t>A firm with a </a:t>
            </a:r>
            <a:r>
              <a:rPr lang="en-US" b="1" dirty="0" smtClean="0">
                <a:solidFill>
                  <a:srgbClr val="FFC000"/>
                </a:solidFill>
                <a:latin typeface="Calibri" pitchFamily="34" charset="0"/>
              </a:rPr>
              <a:t>low </a:t>
            </a:r>
            <a:r>
              <a:rPr lang="en-US" b="1" dirty="0">
                <a:solidFill>
                  <a:srgbClr val="FFC000"/>
                </a:solidFill>
                <a:latin typeface="Calibri" pitchFamily="34" charset="0"/>
              </a:rPr>
              <a:t>bond rating represents a stronger bankruptcy risk as compared to a firm with a relatively better bond rating</a:t>
            </a:r>
          </a:p>
        </p:txBody>
      </p:sp>
      <p:sp>
        <p:nvSpPr>
          <p:cNvPr id="16" name="TextBox 15"/>
          <p:cNvSpPr txBox="1"/>
          <p:nvPr/>
        </p:nvSpPr>
        <p:spPr>
          <a:xfrm>
            <a:off x="228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BOND RATING</a:t>
            </a:r>
          </a:p>
        </p:txBody>
      </p:sp>
      <p:sp>
        <p:nvSpPr>
          <p:cNvPr id="17" name="TextBox 16"/>
          <p:cNvSpPr txBox="1"/>
          <p:nvPr/>
        </p:nvSpPr>
        <p:spPr>
          <a:xfrm>
            <a:off x="228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IMPACT</a:t>
            </a:r>
          </a:p>
        </p:txBody>
      </p:sp>
      <p:sp>
        <p:nvSpPr>
          <p:cNvPr id="18" name="TextBox 17"/>
          <p:cNvSpPr txBox="1"/>
          <p:nvPr/>
        </p:nvSpPr>
        <p:spPr>
          <a:xfrm>
            <a:off x="4419600" y="10668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DEFINED</a:t>
            </a:r>
          </a:p>
        </p:txBody>
      </p:sp>
      <p:sp>
        <p:nvSpPr>
          <p:cNvPr id="19" name="TextBox 18"/>
          <p:cNvSpPr txBox="1"/>
          <p:nvPr/>
        </p:nvSpPr>
        <p:spPr>
          <a:xfrm>
            <a:off x="4419600" y="3581400"/>
            <a:ext cx="4038600" cy="276225"/>
          </a:xfrm>
          <a:prstGeom prst="rect">
            <a:avLst/>
          </a:prstGeom>
          <a:noFill/>
        </p:spPr>
        <p:txBody>
          <a:bodyPr>
            <a:spAutoFit/>
          </a:bodyPr>
          <a:lstStyle/>
          <a:p>
            <a:pPr fontAlgn="auto">
              <a:spcBef>
                <a:spcPts val="0"/>
              </a:spcBef>
              <a:spcAft>
                <a:spcPts val="0"/>
              </a:spcAft>
              <a:defRPr/>
            </a:pPr>
            <a:r>
              <a:rPr lang="en-US" sz="1200" b="1" dirty="0">
                <a:solidFill>
                  <a:schemeClr val="tx1">
                    <a:lumMod val="95000"/>
                    <a:lumOff val="5000"/>
                  </a:schemeClr>
                </a:solidFill>
                <a:latin typeface="+mn-lt"/>
                <a:cs typeface="+mn-cs"/>
              </a:rPr>
              <a:t>EXAMPLE</a:t>
            </a:r>
          </a:p>
        </p:txBody>
      </p:sp>
      <p:sp>
        <p:nvSpPr>
          <p:cNvPr id="2073" name="TextBox 20"/>
          <p:cNvSpPr txBox="1">
            <a:spLocks noChangeArrowheads="1"/>
          </p:cNvSpPr>
          <p:nvPr/>
        </p:nvSpPr>
        <p:spPr bwMode="auto">
          <a:xfrm>
            <a:off x="4419600" y="4038600"/>
            <a:ext cx="4038600" cy="1384300"/>
          </a:xfrm>
          <a:prstGeom prst="rect">
            <a:avLst/>
          </a:prstGeom>
          <a:noFill/>
          <a:ln w="9525">
            <a:noFill/>
            <a:miter lim="800000"/>
            <a:headEnd/>
            <a:tailEnd/>
          </a:ln>
        </p:spPr>
        <p:txBody>
          <a:bodyPr>
            <a:spAutoFit/>
          </a:bodyPr>
          <a:lstStyle/>
          <a:p>
            <a:r>
              <a:rPr lang="en-US" sz="1200">
                <a:latin typeface="Calibri" pitchFamily="34" charset="0"/>
              </a:rPr>
              <a:t>In 2003 Moody’s raises Lehman Brothers’ bond rating to A1 representing the third rating upgrade in past four years due to its strong positioning in the wealth management business.</a:t>
            </a:r>
          </a:p>
          <a:p>
            <a:endParaRPr lang="en-US" sz="1200">
              <a:latin typeface="Calibri" pitchFamily="34" charset="0"/>
            </a:endParaRPr>
          </a:p>
          <a:p>
            <a:r>
              <a:rPr lang="en-US" sz="1200">
                <a:latin typeface="Calibri" pitchFamily="34" charset="0"/>
              </a:rPr>
              <a:t>These ratings were revised to B3 in late 2008 due to the firm’s strong involvement in distressed securities leading to the eventual bankruptcy.</a:t>
            </a:r>
          </a:p>
        </p:txBody>
      </p:sp>
      <p:sp>
        <p:nvSpPr>
          <p:cNvPr id="22" name="TextBox 21"/>
          <p:cNvSpPr txBox="1"/>
          <p:nvPr/>
        </p:nvSpPr>
        <p:spPr>
          <a:xfrm rot="5400000">
            <a:off x="6861969" y="2139156"/>
            <a:ext cx="4038600" cy="369888"/>
          </a:xfrm>
          <a:prstGeom prst="rect">
            <a:avLst/>
          </a:prstGeom>
          <a:noFill/>
        </p:spPr>
        <p:txBody>
          <a:bodyPr>
            <a:spAutoFit/>
          </a:bodyPr>
          <a:lstStyle/>
          <a:p>
            <a:pPr fontAlgn="auto">
              <a:spcBef>
                <a:spcPts val="0"/>
              </a:spcBef>
              <a:spcAft>
                <a:spcPts val="0"/>
              </a:spcAft>
              <a:defRPr/>
            </a:pPr>
            <a:r>
              <a:rPr lang="en-US" b="1" dirty="0">
                <a:solidFill>
                  <a:schemeClr val="tx1">
                    <a:lumMod val="95000"/>
                    <a:lumOff val="5000"/>
                  </a:schemeClr>
                </a:solidFill>
                <a:latin typeface="+mn-lt"/>
                <a:cs typeface="+mn-cs"/>
              </a:rPr>
              <a:t>BOND RATING</a:t>
            </a:r>
          </a:p>
        </p:txBody>
      </p:sp>
      <p:sp>
        <p:nvSpPr>
          <p:cNvPr id="15" name="Up Arrow 14"/>
          <p:cNvSpPr/>
          <p:nvPr/>
        </p:nvSpPr>
        <p:spPr>
          <a:xfrm flipV="1">
            <a:off x="3048000" y="45720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0" name="Up Arrow 19"/>
          <p:cNvSpPr/>
          <p:nvPr/>
        </p:nvSpPr>
        <p:spPr>
          <a:xfrm>
            <a:off x="3048000" y="51054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1" name="Up Arrow 20"/>
          <p:cNvSpPr/>
          <p:nvPr/>
        </p:nvSpPr>
        <p:spPr>
          <a:xfrm flipV="1">
            <a:off x="3048000" y="5638800"/>
            <a:ext cx="381000" cy="431442"/>
          </a:xfrm>
          <a:prstGeom prs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5" name="Chart Placeholder 24"/>
          <p:cNvSpPr>
            <a:spLocks noGrp="1"/>
          </p:cNvSpPr>
          <p:nvPr>
            <p:ph type="chart" sz="quarter" idx="13"/>
          </p:nvPr>
        </p:nvSpPr>
        <p:spPr/>
      </p:sp>
      <p:graphicFrame>
        <p:nvGraphicFramePr>
          <p:cNvPr id="26" name="Chart Placeholder 20"/>
          <p:cNvGraphicFramePr>
            <a:graphicFrameLocks/>
          </p:cNvGraphicFramePr>
          <p:nvPr/>
        </p:nvGraphicFramePr>
        <p:xfrm>
          <a:off x="228600" y="1371600"/>
          <a:ext cx="4038600" cy="2209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TotalTime>
  <Words>2362</Words>
  <Application>Microsoft Office PowerPoint</Application>
  <PresentationFormat>On-screen Show (4:3)</PresentationFormat>
  <Paragraphs>310</Paragraphs>
  <Slides>26</Slides>
  <Notes>26</Notes>
  <HiddenSlides>0</HiddenSlides>
  <MMClips>0</MMClips>
  <ScaleCrop>false</ScaleCrop>
  <HeadingPairs>
    <vt:vector size="6" baseType="variant">
      <vt:variant>
        <vt:lpstr>Design Template</vt:lpstr>
      </vt:variant>
      <vt:variant>
        <vt:i4>3</vt:i4>
      </vt:variant>
      <vt:variant>
        <vt:lpstr>Embedded OLE Servers</vt:lpstr>
      </vt:variant>
      <vt:variant>
        <vt:i4>1</vt:i4>
      </vt:variant>
      <vt:variant>
        <vt:lpstr>Slide Titles</vt:lpstr>
      </vt:variant>
      <vt:variant>
        <vt:i4>26</vt:i4>
      </vt:variant>
    </vt:vector>
  </HeadingPairs>
  <TitlesOfParts>
    <vt:vector size="30" baseType="lpstr">
      <vt:lpstr>Office Theme</vt:lpstr>
      <vt:lpstr>Custom Design</vt:lpstr>
      <vt:lpstr>1_Custom Design</vt:lpstr>
      <vt:lpstr>Worksheet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Attir Khalid</dc:creator>
  <cp:lastModifiedBy>Matthew Formica</cp:lastModifiedBy>
  <cp:revision>96</cp:revision>
  <dcterms:created xsi:type="dcterms:W3CDTF">2008-11-24T13:28:03Z</dcterms:created>
  <dcterms:modified xsi:type="dcterms:W3CDTF">2008-11-24T13:30:19Z</dcterms:modified>
</cp:coreProperties>
</file>